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wdp" ContentType="image/vnd.ms-photo"/>
  <Default Extension="bin" ContentType="application/vnd.openxmlformats-officedocument.oleObject"/>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4.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76" r:id="rId4"/>
    <p:sldMasterId id="2147484368" r:id="rId5"/>
    <p:sldMasterId id="2147484382" r:id="rId6"/>
    <p:sldMasterId id="2147484389" r:id="rId7"/>
    <p:sldMasterId id="2147484402" r:id="rId8"/>
  </p:sldMasterIdLst>
  <p:notesMasterIdLst>
    <p:notesMasterId r:id="rId42"/>
  </p:notesMasterIdLst>
  <p:handoutMasterIdLst>
    <p:handoutMasterId r:id="rId43"/>
  </p:handoutMasterIdLst>
  <p:sldIdLst>
    <p:sldId id="1503" r:id="rId9"/>
    <p:sldId id="1545" r:id="rId10"/>
    <p:sldId id="1552" r:id="rId11"/>
    <p:sldId id="1542" r:id="rId12"/>
    <p:sldId id="1505" r:id="rId13"/>
    <p:sldId id="1543" r:id="rId14"/>
    <p:sldId id="1514" r:id="rId15"/>
    <p:sldId id="1501" r:id="rId16"/>
    <p:sldId id="1546" r:id="rId17"/>
    <p:sldId id="1547" r:id="rId18"/>
    <p:sldId id="1548" r:id="rId19"/>
    <p:sldId id="1515" r:id="rId20"/>
    <p:sldId id="1520" r:id="rId21"/>
    <p:sldId id="1511" r:id="rId22"/>
    <p:sldId id="1523" r:id="rId23"/>
    <p:sldId id="1521" r:id="rId24"/>
    <p:sldId id="1524" r:id="rId25"/>
    <p:sldId id="1525" r:id="rId26"/>
    <p:sldId id="1526" r:id="rId27"/>
    <p:sldId id="1527" r:id="rId28"/>
    <p:sldId id="1528" r:id="rId29"/>
    <p:sldId id="1540" r:id="rId30"/>
    <p:sldId id="1529" r:id="rId31"/>
    <p:sldId id="1530" r:id="rId32"/>
    <p:sldId id="1531" r:id="rId33"/>
    <p:sldId id="1532" r:id="rId34"/>
    <p:sldId id="1534" r:id="rId35"/>
    <p:sldId id="1535" r:id="rId36"/>
    <p:sldId id="1551" r:id="rId37"/>
    <p:sldId id="1516" r:id="rId38"/>
    <p:sldId id="1536" r:id="rId39"/>
    <p:sldId id="1539" r:id="rId40"/>
    <p:sldId id="1502" r:id="rId4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CF2"/>
    <a:srgbClr val="002864"/>
    <a:srgbClr val="002050"/>
    <a:srgbClr val="FFCC00"/>
    <a:srgbClr val="005AA1"/>
    <a:srgbClr val="FCB713"/>
    <a:srgbClr val="0078D7"/>
    <a:srgbClr val="0D7595"/>
    <a:srgbClr val="5ACBF0"/>
    <a:srgbClr val="003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36" autoAdjust="0"/>
    <p:restoredTop sz="61111" autoAdjust="0"/>
  </p:normalViewPr>
  <p:slideViewPr>
    <p:cSldViewPr snapToGrid="0">
      <p:cViewPr varScale="1">
        <p:scale>
          <a:sx n="75" d="100"/>
          <a:sy n="75" d="100"/>
        </p:scale>
        <p:origin x="1608" y="17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7" d="100"/>
          <a:sy n="87" d="100"/>
        </p:scale>
        <p:origin x="384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30" Type="http://schemas.openxmlformats.org/officeDocument/2006/relationships/slide" Target="slides/slide22.xml"/><Relationship Id="rId31" Type="http://schemas.openxmlformats.org/officeDocument/2006/relationships/slide" Target="slides/slide23.xml"/><Relationship Id="rId32" Type="http://schemas.openxmlformats.org/officeDocument/2006/relationships/slide" Target="slides/slide24.xml"/><Relationship Id="rId9" Type="http://schemas.openxmlformats.org/officeDocument/2006/relationships/slide" Target="slides/slide1.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3" Type="http://schemas.openxmlformats.org/officeDocument/2006/relationships/slide" Target="slides/slide25.xml"/><Relationship Id="rId34" Type="http://schemas.openxmlformats.org/officeDocument/2006/relationships/slide" Target="slides/slide26.xml"/><Relationship Id="rId35" Type="http://schemas.openxmlformats.org/officeDocument/2006/relationships/slide" Target="slides/slide27.xml"/><Relationship Id="rId36" Type="http://schemas.openxmlformats.org/officeDocument/2006/relationships/slide" Target="slides/slide28.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37" Type="http://schemas.openxmlformats.org/officeDocument/2006/relationships/slide" Target="slides/slide29.xml"/><Relationship Id="rId38" Type="http://schemas.openxmlformats.org/officeDocument/2006/relationships/slide" Target="slides/slide30.xml"/><Relationship Id="rId39" Type="http://schemas.openxmlformats.org/officeDocument/2006/relationships/slide" Target="slides/slide31.xml"/><Relationship Id="rId40" Type="http://schemas.openxmlformats.org/officeDocument/2006/relationships/slide" Target="slides/slide32.xml"/><Relationship Id="rId41" Type="http://schemas.openxmlformats.org/officeDocument/2006/relationships/slide" Target="slides/slide33.xml"/><Relationship Id="rId42" Type="http://schemas.openxmlformats.org/officeDocument/2006/relationships/notesMaster" Target="notesMasters/notesMaster1.xml"/><Relationship Id="rId43" Type="http://schemas.openxmlformats.org/officeDocument/2006/relationships/handoutMaster" Target="handoutMasters/handoutMaster1.xml"/><Relationship Id="rId44" Type="http://schemas.openxmlformats.org/officeDocument/2006/relationships/commentAuthors" Target="commentAuthors.xml"/><Relationship Id="rId45" Type="http://schemas.openxmlformats.org/officeDocument/2006/relationships/presProps" Target="pres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 Id="rId7" Type="http://schemas.openxmlformats.org/officeDocument/2006/relationships/image" Target="../media/image30.png"/><Relationship Id="rId8" Type="http://schemas.openxmlformats.org/officeDocument/2006/relationships/image" Target="../media/image31.png"/><Relationship Id="rId9" Type="http://schemas.openxmlformats.org/officeDocument/2006/relationships/image" Target="../media/image32.png"/><Relationship Id="rId10" Type="http://schemas.openxmlformats.org/officeDocument/2006/relationships/image" Target="../media/image33.png"/><Relationship Id="rId11" Type="http://schemas.openxmlformats.org/officeDocument/2006/relationships/image" Target="../media/image34.png"/><Relationship Id="rId1" Type="http://schemas.openxmlformats.org/officeDocument/2006/relationships/image" Target="../media/image24.png"/><Relationship Id="rId2" Type="http://schemas.openxmlformats.org/officeDocument/2006/relationships/image" Target="../media/image25.png"/></Relationships>
</file>

<file path=ppt/diagrams/_rels/data3.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 Id="rId7" Type="http://schemas.openxmlformats.org/officeDocument/2006/relationships/image" Target="../media/image30.png"/><Relationship Id="rId8" Type="http://schemas.openxmlformats.org/officeDocument/2006/relationships/image" Target="../media/image31.png"/><Relationship Id="rId9" Type="http://schemas.openxmlformats.org/officeDocument/2006/relationships/image" Target="../media/image32.png"/><Relationship Id="rId10" Type="http://schemas.openxmlformats.org/officeDocument/2006/relationships/image" Target="../media/image33.png"/><Relationship Id="rId11" Type="http://schemas.openxmlformats.org/officeDocument/2006/relationships/image" Target="../media/image34.png"/><Relationship Id="rId1" Type="http://schemas.openxmlformats.org/officeDocument/2006/relationships/image" Target="../media/image24.png"/><Relationship Id="rId2" Type="http://schemas.openxmlformats.org/officeDocument/2006/relationships/image" Target="../media/image25.png"/></Relationships>
</file>

<file path=ppt/diagrams/_rels/drawing2.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 Id="rId7" Type="http://schemas.openxmlformats.org/officeDocument/2006/relationships/image" Target="../media/image30.png"/><Relationship Id="rId8" Type="http://schemas.openxmlformats.org/officeDocument/2006/relationships/image" Target="../media/image31.png"/><Relationship Id="rId9" Type="http://schemas.openxmlformats.org/officeDocument/2006/relationships/image" Target="../media/image32.png"/><Relationship Id="rId10" Type="http://schemas.openxmlformats.org/officeDocument/2006/relationships/image" Target="../media/image33.png"/><Relationship Id="rId11" Type="http://schemas.openxmlformats.org/officeDocument/2006/relationships/image" Target="../media/image34.png"/><Relationship Id="rId1" Type="http://schemas.openxmlformats.org/officeDocument/2006/relationships/image" Target="../media/image24.png"/><Relationship Id="rId2" Type="http://schemas.openxmlformats.org/officeDocument/2006/relationships/image" Target="../media/image2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 Id="rId7" Type="http://schemas.openxmlformats.org/officeDocument/2006/relationships/image" Target="../media/image30.png"/><Relationship Id="rId8" Type="http://schemas.openxmlformats.org/officeDocument/2006/relationships/image" Target="../media/image31.png"/><Relationship Id="rId9" Type="http://schemas.openxmlformats.org/officeDocument/2006/relationships/image" Target="../media/image32.png"/><Relationship Id="rId10" Type="http://schemas.openxmlformats.org/officeDocument/2006/relationships/image" Target="../media/image33.png"/><Relationship Id="rId11" Type="http://schemas.openxmlformats.org/officeDocument/2006/relationships/image" Target="../media/image34.png"/><Relationship Id="rId1" Type="http://schemas.openxmlformats.org/officeDocument/2006/relationships/image" Target="../media/image24.png"/><Relationship Id="rId2" Type="http://schemas.openxmlformats.org/officeDocument/2006/relationships/image" Target="../media/image25.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3" csCatId="mainScheme" phldr="1"/>
      <dgm:spPr/>
      <dgm:t>
        <a:bodyPr/>
        <a:lstStyle/>
        <a:p>
          <a:endParaRPr lang="en-US"/>
        </a:p>
      </dgm:t>
    </dgm:pt>
    <dgm:pt modelId="{0FF8BA2A-500B-413D-8B7A-0FD72A53075A}">
      <dgm:prSet phldrT="[Text]" custT="1"/>
      <dgm:spPr/>
      <dgm:t>
        <a:bodyPr/>
        <a:lstStyle/>
        <a:p>
          <a:pPr algn="ctr"/>
          <a:r>
            <a:rPr lang="en-US" sz="2800" dirty="0">
              <a:latin typeface="+mj-lt"/>
            </a:rPr>
            <a:t>Business Understanding</a:t>
          </a:r>
        </a:p>
      </dgm:t>
    </dgm:pt>
    <dgm:pt modelId="{A445CB5E-895F-4150-B184-2C8283752FC5}" type="parTrans" cxnId="{A346880C-19BB-492E-86E8-A5888A7956E2}">
      <dgm:prSet/>
      <dgm:spPr/>
      <dgm:t>
        <a:bodyPr/>
        <a:lstStyle/>
        <a:p>
          <a:endParaRPr lang="en-US">
            <a:latin typeface="+mj-lt"/>
          </a:endParaRPr>
        </a:p>
      </dgm:t>
    </dgm:pt>
    <dgm:pt modelId="{F4903262-3BB8-4A76-A3AA-54C0993BC220}" type="sibTrans" cxnId="{A346880C-19BB-492E-86E8-A5888A7956E2}">
      <dgm:prSet/>
      <dgm:spPr/>
      <dgm:t>
        <a:bodyPr/>
        <a:lstStyle/>
        <a:p>
          <a:endParaRPr lang="en-US">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a:latin typeface="+mj-lt"/>
          </a:endParaRPr>
        </a:p>
      </dgm:t>
    </dgm:pt>
    <dgm:pt modelId="{C3FF912E-6EAA-40C0-8E91-AAAED8175040}" type="sibTrans" cxnId="{B844C6F1-2818-4F3A-97BB-A513A7A6487D}">
      <dgm:prSet/>
      <dgm:spPr/>
      <dgm:t>
        <a:bodyPr/>
        <a:lstStyle/>
        <a:p>
          <a:endParaRPr lang="en-US">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a:latin typeface="+mj-lt"/>
          </a:endParaRPr>
        </a:p>
      </dgm:t>
    </dgm:pt>
    <dgm:pt modelId="{C70C4ADA-4F3B-4BCA-9873-A32F1BD4BEED}" type="sibTrans" cxnId="{220E0694-B595-46BE-BDB9-2B1763BF7F42}">
      <dgm:prSet/>
      <dgm:spPr/>
      <dgm:t>
        <a:bodyPr/>
        <a:lstStyle/>
        <a:p>
          <a:endParaRPr lang="en-US">
            <a:latin typeface="+mj-lt"/>
          </a:endParaRPr>
        </a:p>
      </dgm:t>
    </dgm:pt>
    <dgm:pt modelId="{F1A8E0FB-6830-44B9-AD5D-2C6541803F4D}">
      <dgm:prSet phldrT="[Text]" custT="1"/>
      <dgm:spPr/>
      <dgm:t>
        <a:bodyPr/>
        <a:lstStyle/>
        <a:p>
          <a:pPr algn="ctr"/>
          <a:r>
            <a:rPr lang="en-US" sz="2800" dirty="0">
              <a:latin typeface="+mj-lt"/>
            </a:rPr>
            <a:t>Data Acquisition and Understanding</a:t>
          </a:r>
        </a:p>
      </dgm:t>
    </dgm:pt>
    <dgm:pt modelId="{BA9882FF-0D62-440B-AE35-07B5440B7352}" type="parTrans" cxnId="{DA864F5A-43C0-4EAB-ACD8-C653DCDBC285}">
      <dgm:prSet/>
      <dgm:spPr/>
      <dgm:t>
        <a:bodyPr/>
        <a:lstStyle/>
        <a:p>
          <a:endParaRPr lang="en-US">
            <a:latin typeface="+mj-lt"/>
          </a:endParaRPr>
        </a:p>
      </dgm:t>
    </dgm:pt>
    <dgm:pt modelId="{BE3BCC92-A824-45B0-AD74-589AA75A91ED}" type="sibTrans" cxnId="{DA864F5A-43C0-4EAB-ACD8-C653DCDBC285}">
      <dgm:prSet/>
      <dgm:spPr/>
      <dgm:t>
        <a:bodyPr/>
        <a:lstStyle/>
        <a:p>
          <a:endParaRPr lang="en-US">
            <a:latin typeface="+mj-lt"/>
          </a:endParaRPr>
        </a:p>
      </dgm:t>
    </dgm:pt>
    <dgm:pt modelId="{6DCAF490-84DF-45AB-95F8-850141BC8BDF}">
      <dgm:prSet phldrT="[Text]" custT="1"/>
      <dgm:spPr/>
      <dgm:t>
        <a:bodyPr/>
        <a:lstStyle/>
        <a:p>
          <a:r>
            <a:rPr lang="en-US" sz="2000" dirty="0">
              <a:latin typeface="+mj-lt"/>
            </a:rPr>
            <a:t>Ingest Data</a:t>
          </a:r>
        </a:p>
      </dgm:t>
    </dgm:pt>
    <dgm:pt modelId="{313354FE-947E-4C91-850E-55158EB5406E}" type="parTrans" cxnId="{DB01149F-013B-4AAC-83B8-EA5A02812FB1}">
      <dgm:prSet/>
      <dgm:spPr/>
      <dgm:t>
        <a:bodyPr/>
        <a:lstStyle/>
        <a:p>
          <a:endParaRPr lang="en-US">
            <a:latin typeface="+mj-lt"/>
          </a:endParaRPr>
        </a:p>
      </dgm:t>
    </dgm:pt>
    <dgm:pt modelId="{263CB43B-A0A5-48BB-9C20-6635267C3C22}" type="sibTrans" cxnId="{DB01149F-013B-4AAC-83B8-EA5A02812FB1}">
      <dgm:prSet/>
      <dgm:spPr/>
      <dgm:t>
        <a:bodyPr/>
        <a:lstStyle/>
        <a:p>
          <a:endParaRPr lang="en-US">
            <a:latin typeface="+mj-lt"/>
          </a:endParaRPr>
        </a:p>
      </dgm:t>
    </dgm:pt>
    <dgm:pt modelId="{FFA8810D-171E-4ADC-9CA8-AD57E9D504B9}">
      <dgm:prSet phldrT="[Text]" custT="1"/>
      <dgm:spPr/>
      <dgm:t>
        <a:bodyPr/>
        <a:lstStyle/>
        <a:p>
          <a:r>
            <a:rPr lang="en-US" sz="2000" dirty="0">
              <a:latin typeface="+mj-lt"/>
            </a:rPr>
            <a:t>Explore Data</a:t>
          </a:r>
        </a:p>
      </dgm:t>
    </dgm:pt>
    <dgm:pt modelId="{5D65951A-CE03-4794-9B2D-0A910A6F7FFB}" type="parTrans" cxnId="{E0CB53AF-1846-4839-A817-1BC95F8C73F9}">
      <dgm:prSet/>
      <dgm:spPr/>
      <dgm:t>
        <a:bodyPr/>
        <a:lstStyle/>
        <a:p>
          <a:endParaRPr lang="en-US">
            <a:latin typeface="+mj-lt"/>
          </a:endParaRPr>
        </a:p>
      </dgm:t>
    </dgm:pt>
    <dgm:pt modelId="{39C8D19E-6ADE-404A-843B-5F7020E72704}" type="sibTrans" cxnId="{E0CB53AF-1846-4839-A817-1BC95F8C73F9}">
      <dgm:prSet/>
      <dgm:spPr/>
      <dgm:t>
        <a:bodyPr/>
        <a:lstStyle/>
        <a:p>
          <a:endParaRPr lang="en-US">
            <a:latin typeface="+mj-lt"/>
          </a:endParaRPr>
        </a:p>
      </dgm:t>
    </dgm:pt>
    <dgm:pt modelId="{D66E06A0-8A7E-4EC6-8113-DDE9A8B91FA6}">
      <dgm:prSet phldrT="[Text]" custT="1"/>
      <dgm:spPr/>
      <dgm:t>
        <a:bodyPr/>
        <a:lstStyle/>
        <a:p>
          <a:pPr algn="ctr"/>
          <a:r>
            <a:rPr lang="en-US" sz="2800" dirty="0">
              <a:latin typeface="+mj-lt"/>
            </a:rPr>
            <a:t>Modeling</a:t>
          </a:r>
        </a:p>
      </dgm:t>
    </dgm:pt>
    <dgm:pt modelId="{C867E6D7-68AF-43C6-9E80-BCCDD787550D}" type="parTrans" cxnId="{BEEC91A6-BF3F-4E21-859A-6D47ACAB8869}">
      <dgm:prSet/>
      <dgm:spPr/>
      <dgm:t>
        <a:bodyPr/>
        <a:lstStyle/>
        <a:p>
          <a:endParaRPr lang="en-US">
            <a:latin typeface="+mj-lt"/>
          </a:endParaRPr>
        </a:p>
      </dgm:t>
    </dgm:pt>
    <dgm:pt modelId="{4B0A02DB-F299-4AF6-A72B-B326FF7FE0BF}" type="sibTrans" cxnId="{BEEC91A6-BF3F-4E21-859A-6D47ACAB8869}">
      <dgm:prSet/>
      <dgm:spPr/>
      <dgm:t>
        <a:bodyPr/>
        <a:lstStyle/>
        <a:p>
          <a:endParaRPr lang="en-US">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a:latin typeface="+mj-lt"/>
          </a:endParaRPr>
        </a:p>
      </dgm:t>
    </dgm:pt>
    <dgm:pt modelId="{1759AAC5-ADE9-4C55-8CBC-F1BA87C7A449}" type="sibTrans" cxnId="{61EC2C2C-336E-4152-BF38-E133255426BA}">
      <dgm:prSet/>
      <dgm:spPr/>
      <dgm:t>
        <a:bodyPr/>
        <a:lstStyle/>
        <a:p>
          <a:endParaRPr lang="en-US">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a:latin typeface="+mj-lt"/>
          </a:endParaRPr>
        </a:p>
      </dgm:t>
    </dgm:pt>
    <dgm:pt modelId="{7ECF0E78-DA31-4B08-B8BA-D36DB4135973}" type="sibTrans" cxnId="{F0686254-8BC6-438F-8EFC-387D3C1B4582}">
      <dgm:prSet/>
      <dgm:spPr/>
      <dgm:t>
        <a:bodyPr/>
        <a:lstStyle/>
        <a:p>
          <a:endParaRPr lang="en-US">
            <a:latin typeface="+mj-lt"/>
          </a:endParaRPr>
        </a:p>
      </dgm:t>
    </dgm:pt>
    <dgm:pt modelId="{31989D70-38F8-40B4-A5B4-5B64244B04DB}">
      <dgm:prSet phldrT="[Text]" custT="1"/>
      <dgm:spPr/>
      <dgm:t>
        <a:bodyPr/>
        <a:lstStyle/>
        <a:p>
          <a:pPr algn="ctr"/>
          <a:r>
            <a:rPr lang="en-US" sz="2800" dirty="0">
              <a:latin typeface="+mj-lt"/>
            </a:rPr>
            <a:t>Deployment</a:t>
          </a:r>
        </a:p>
      </dgm:t>
    </dgm:pt>
    <dgm:pt modelId="{E572721F-5C44-451C-B622-59B69949FB6F}" type="parTrans" cxnId="{991DC740-DAA8-4D0F-9BAB-A0D216E7CC9C}">
      <dgm:prSet/>
      <dgm:spPr/>
      <dgm:t>
        <a:bodyPr/>
        <a:lstStyle/>
        <a:p>
          <a:endParaRPr lang="en-US">
            <a:latin typeface="+mj-lt"/>
          </a:endParaRPr>
        </a:p>
      </dgm:t>
    </dgm:pt>
    <dgm:pt modelId="{FF3730C5-5E1C-4ACF-986C-1F8BDC2A87DC}" type="sibTrans" cxnId="{991DC740-DAA8-4D0F-9BAB-A0D216E7CC9C}">
      <dgm:prSet/>
      <dgm:spPr/>
      <dgm:t>
        <a:bodyPr/>
        <a:lstStyle/>
        <a:p>
          <a:endParaRPr lang="en-US">
            <a:latin typeface="+mj-lt"/>
          </a:endParaRPr>
        </a:p>
      </dgm:t>
    </dgm:pt>
    <dgm:pt modelId="{75DF6D0E-EF2D-4899-8D56-11F561E3DB25}">
      <dgm:prSet phldrT="[Text]" custT="1"/>
      <dgm:spPr/>
      <dgm:t>
        <a:bodyPr/>
        <a:lstStyle/>
        <a:p>
          <a:pPr algn="ctr"/>
          <a:r>
            <a:rPr lang="en-US" sz="2800" dirty="0">
              <a:latin typeface="+mj-lt"/>
            </a:rPr>
            <a:t>Customer Acceptance</a:t>
          </a:r>
        </a:p>
      </dgm:t>
    </dgm:pt>
    <dgm:pt modelId="{510C85D3-5932-4392-B61F-F44832C002FA}" type="parTrans" cxnId="{6D864F09-96B6-4444-95BB-D36241D055AD}">
      <dgm:prSet/>
      <dgm:spPr/>
      <dgm:t>
        <a:bodyPr/>
        <a:lstStyle/>
        <a:p>
          <a:endParaRPr lang="en-US">
            <a:latin typeface="+mj-lt"/>
          </a:endParaRPr>
        </a:p>
      </dgm:t>
    </dgm:pt>
    <dgm:pt modelId="{EEE1824F-AA0C-4316-B13D-ED5B6C4A0BFF}" type="sibTrans" cxnId="{6D864F09-96B6-4444-95BB-D36241D055AD}">
      <dgm:prSet/>
      <dgm:spPr/>
      <dgm:t>
        <a:bodyPr/>
        <a:lstStyle/>
        <a:p>
          <a:endParaRPr lang="en-US">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a:latin typeface="+mj-lt"/>
          </a:endParaRPr>
        </a:p>
      </dgm:t>
    </dgm:pt>
    <dgm:pt modelId="{71EEF2D0-2FC1-4663-8EEF-F8400FED6EFD}" type="sibTrans" cxnId="{F9E74B76-F3C8-474B-BE2E-672A4119380A}">
      <dgm:prSet/>
      <dgm:spPr/>
      <dgm:t>
        <a:bodyPr/>
        <a:lstStyle/>
        <a:p>
          <a:endParaRPr lang="en-US">
            <a:latin typeface="+mj-lt"/>
          </a:endParaRPr>
        </a:p>
      </dgm:t>
    </dgm:pt>
    <dgm:pt modelId="{0EBDD81E-61F5-4638-8D23-E64C5784A7CF}">
      <dgm:prSet phldrT="[Text]" custT="1"/>
      <dgm:spPr/>
      <dgm:t>
        <a:bodyPr/>
        <a:lstStyle/>
        <a:p>
          <a:r>
            <a:rPr lang="en-US" sz="2000" dirty="0">
              <a:latin typeface="+mj-lt"/>
            </a:rPr>
            <a:t>Testing and Validation</a:t>
          </a:r>
        </a:p>
      </dgm:t>
    </dgm:pt>
    <dgm:pt modelId="{5BB68B6B-2470-4B4F-B825-03319C46AB79}" type="parTrans" cxnId="{0652195D-79AA-41CB-A507-64DF25821FDC}">
      <dgm:prSet/>
      <dgm:spPr/>
      <dgm:t>
        <a:bodyPr/>
        <a:lstStyle/>
        <a:p>
          <a:endParaRPr lang="en-US">
            <a:latin typeface="+mj-lt"/>
          </a:endParaRPr>
        </a:p>
      </dgm:t>
    </dgm:pt>
    <dgm:pt modelId="{91158606-88ED-478A-99A3-FF66895B49FF}" type="sibTrans" cxnId="{0652195D-79AA-41CB-A507-64DF25821FDC}">
      <dgm:prSet/>
      <dgm:spPr/>
      <dgm:t>
        <a:bodyPr/>
        <a:lstStyle/>
        <a:p>
          <a:endParaRPr lang="en-US">
            <a:latin typeface="+mj-lt"/>
          </a:endParaRPr>
        </a:p>
      </dgm:t>
    </dgm:pt>
    <dgm:pt modelId="{8A560357-68DD-41D8-841B-C94F1FF7F8C1}">
      <dgm:prSet phldrT="[Text]" custT="1"/>
      <dgm:spPr/>
      <dgm:t>
        <a:bodyPr/>
        <a:lstStyle/>
        <a:p>
          <a:r>
            <a:rPr lang="en-US" sz="2000" dirty="0">
              <a:latin typeface="+mj-lt"/>
            </a:rPr>
            <a:t>Update Data</a:t>
          </a:r>
        </a:p>
      </dgm:t>
    </dgm:pt>
    <dgm:pt modelId="{3BC3B257-E716-47FF-9C4E-A1CCC502A26F}" type="parTrans" cxnId="{6D9D5740-A78E-432A-A19B-79A7629DFBD0}">
      <dgm:prSet/>
      <dgm:spPr/>
      <dgm:t>
        <a:bodyPr/>
        <a:lstStyle/>
        <a:p>
          <a:endParaRPr lang="en-US">
            <a:latin typeface="+mj-lt"/>
          </a:endParaRPr>
        </a:p>
      </dgm:t>
    </dgm:pt>
    <dgm:pt modelId="{0F75D6C4-A5C5-4C0B-A3E7-E1F9127F0B24}" type="sibTrans" cxnId="{6D9D5740-A78E-432A-A19B-79A7629DFBD0}">
      <dgm:prSet/>
      <dgm:spPr/>
      <dgm:t>
        <a:bodyPr/>
        <a:lstStyle/>
        <a:p>
          <a:endParaRPr lang="en-US">
            <a:latin typeface="+mj-lt"/>
          </a:endParaRPr>
        </a:p>
      </dgm:t>
    </dgm:pt>
    <dgm:pt modelId="{051E23BA-27D6-402B-8FD0-643279078F48}">
      <dgm:prSet phldrT="[Text]" custT="1"/>
      <dgm:spPr/>
      <dgm:t>
        <a:bodyPr/>
        <a:lstStyle/>
        <a:p>
          <a:r>
            <a:rPr lang="en-US" sz="2000" dirty="0">
              <a:latin typeface="+mj-lt"/>
            </a:rPr>
            <a:t>Handoff</a:t>
          </a:r>
        </a:p>
      </dgm:t>
    </dgm:pt>
    <dgm:pt modelId="{DA361144-F3E9-4156-9CC2-FE98E458196C}" type="parTrans" cxnId="{9D250ACB-3782-4169-9513-D5939A72E14C}">
      <dgm:prSet/>
      <dgm:spPr/>
      <dgm:t>
        <a:bodyPr/>
        <a:lstStyle/>
        <a:p>
          <a:endParaRPr lang="en-US">
            <a:latin typeface="+mj-lt"/>
          </a:endParaRPr>
        </a:p>
      </dgm:t>
    </dgm:pt>
    <dgm:pt modelId="{AE55AD9A-A016-48D5-8B34-AF4339F64545}" type="sibTrans" cxnId="{9D250ACB-3782-4169-9513-D5939A72E14C}">
      <dgm:prSet/>
      <dgm:spPr/>
      <dgm:t>
        <a:bodyPr/>
        <a:lstStyle/>
        <a:p>
          <a:endParaRPr lang="en-US">
            <a:latin typeface="+mj-lt"/>
          </a:endParaRPr>
        </a:p>
      </dgm:t>
    </dgm:pt>
    <dgm:pt modelId="{22DA92B9-9C40-4A25-8285-966799791BE7}">
      <dgm:prSet phldrT="[Text]" custT="1"/>
      <dgm:spPr/>
      <dgm:t>
        <a:bodyPr/>
        <a:lstStyle/>
        <a:p>
          <a:r>
            <a:rPr lang="en-US" sz="2000" dirty="0">
              <a:latin typeface="+mj-lt"/>
            </a:rPr>
            <a:t>Re-train and re-score</a:t>
          </a:r>
        </a:p>
      </dgm:t>
    </dgm:pt>
    <dgm:pt modelId="{31A0D76F-F3CA-4A56-BA36-A4E6E0932F46}" type="parTrans" cxnId="{0E99CA05-F61F-4393-A01F-8CCEDBA18F50}">
      <dgm:prSet/>
      <dgm:spPr/>
      <dgm:t>
        <a:bodyPr/>
        <a:lstStyle/>
        <a:p>
          <a:endParaRPr lang="en-US">
            <a:latin typeface="+mj-lt"/>
          </a:endParaRPr>
        </a:p>
      </dgm:t>
    </dgm:pt>
    <dgm:pt modelId="{C2D43770-B53D-4E3F-BFD7-DA47BF161F8F}" type="sibTrans" cxnId="{0E99CA05-F61F-4393-A01F-8CCEDBA18F50}">
      <dgm:prSet/>
      <dgm:spPr/>
      <dgm:t>
        <a:bodyPr/>
        <a:lstStyle/>
        <a:p>
          <a:endParaRPr lang="en-US">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t>
        <a:bodyPr/>
        <a:lstStyle/>
        <a:p>
          <a:endParaRPr lang="en-US"/>
        </a:p>
      </dgm:t>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t>
        <a:bodyPr/>
        <a:lstStyle/>
        <a:p>
          <a:endParaRPr lang="en-US"/>
        </a:p>
      </dgm:t>
    </dgm:pt>
    <dgm:pt modelId="{43C6ABD0-F64A-458E-8A26-0D837897DC64}" type="pres">
      <dgm:prSet presAssocID="{0FF8BA2A-500B-413D-8B7A-0FD72A53075A}" presName="descendantText" presStyleLbl="alignAccFollowNode1" presStyleIdx="0" presStyleCnt="5">
        <dgm:presLayoutVars>
          <dgm:bulletEnabled val="1"/>
        </dgm:presLayoutVars>
      </dgm:prSet>
      <dgm:spPr/>
      <dgm:t>
        <a:bodyPr/>
        <a:lstStyle/>
        <a:p>
          <a:endParaRPr lang="en-US"/>
        </a:p>
      </dgm:t>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t>
        <a:bodyPr/>
        <a:lstStyle/>
        <a:p>
          <a:endParaRPr lang="en-US"/>
        </a:p>
      </dgm:t>
    </dgm:pt>
    <dgm:pt modelId="{B35FD520-5FF0-41BD-887C-8B0911FFCB12}" type="pres">
      <dgm:prSet presAssocID="{F1A8E0FB-6830-44B9-AD5D-2C6541803F4D}" presName="descendantText" presStyleLbl="alignAccFollowNode1" presStyleIdx="1" presStyleCnt="5">
        <dgm:presLayoutVars>
          <dgm:bulletEnabled val="1"/>
        </dgm:presLayoutVars>
      </dgm:prSet>
      <dgm:spPr/>
      <dgm:t>
        <a:bodyPr/>
        <a:lstStyle/>
        <a:p>
          <a:endParaRPr lang="en-US"/>
        </a:p>
      </dgm:t>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t>
        <a:bodyPr/>
        <a:lstStyle/>
        <a:p>
          <a:endParaRPr lang="en-US"/>
        </a:p>
      </dgm:t>
    </dgm:pt>
    <dgm:pt modelId="{EF322D6C-1CB6-431F-8B42-A64D898D2824}" type="pres">
      <dgm:prSet presAssocID="{D66E06A0-8A7E-4EC6-8113-DDE9A8B91FA6}" presName="descendantText" presStyleLbl="alignAccFollowNode1" presStyleIdx="2" presStyleCnt="5">
        <dgm:presLayoutVars>
          <dgm:bulletEnabled val="1"/>
        </dgm:presLayoutVars>
      </dgm:prSet>
      <dgm:spPr/>
      <dgm:t>
        <a:bodyPr/>
        <a:lstStyle/>
        <a:p>
          <a:endParaRPr lang="en-US"/>
        </a:p>
      </dgm:t>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t>
        <a:bodyPr/>
        <a:lstStyle/>
        <a:p>
          <a:endParaRPr lang="en-US"/>
        </a:p>
      </dgm:t>
    </dgm:pt>
    <dgm:pt modelId="{DE1FE771-1582-4775-9E8F-B758D933162D}" type="pres">
      <dgm:prSet presAssocID="{31989D70-38F8-40B4-A5B4-5B64244B04DB}" presName="descendantText" presStyleLbl="alignAccFollowNode1" presStyleIdx="3" presStyleCnt="5">
        <dgm:presLayoutVars>
          <dgm:bulletEnabled val="1"/>
        </dgm:presLayoutVars>
      </dgm:prSet>
      <dgm:spPr/>
      <dgm:t>
        <a:bodyPr/>
        <a:lstStyle/>
        <a:p>
          <a:endParaRPr lang="en-US"/>
        </a:p>
      </dgm:t>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t>
        <a:bodyPr/>
        <a:lstStyle/>
        <a:p>
          <a:endParaRPr lang="en-US"/>
        </a:p>
      </dgm:t>
    </dgm:pt>
    <dgm:pt modelId="{E36319A3-4DDD-4596-A48B-3AFC2FB82E08}" type="pres">
      <dgm:prSet presAssocID="{75DF6D0E-EF2D-4899-8D56-11F561E3DB25}" presName="descendantText" presStyleLbl="alignAccFollowNode1" presStyleIdx="4" presStyleCnt="5">
        <dgm:presLayoutVars>
          <dgm:bulletEnabled val="1"/>
        </dgm:presLayoutVars>
      </dgm:prSet>
      <dgm:spPr/>
      <dgm:t>
        <a:bodyPr/>
        <a:lstStyle/>
        <a:p>
          <a:endParaRPr lang="en-US"/>
        </a:p>
      </dgm:t>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t>
        <a:bodyPr/>
        <a:lstStyle/>
        <a:p>
          <a:endParaRPr lang="en-US"/>
        </a:p>
      </dgm:t>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t>
        <a:bodyPr/>
        <a:lstStyle/>
        <a:p>
          <a:endParaRPr lang="en-US"/>
        </a:p>
      </dgm:t>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t>
        <a:bodyPr/>
        <a:lstStyle/>
        <a:p>
          <a:endParaRPr lang="en-US"/>
        </a:p>
      </dgm:t>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t>
        <a:bodyPr/>
        <a:lstStyle/>
        <a:p>
          <a:endParaRPr lang="en-US"/>
        </a:p>
      </dgm:t>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t>
        <a:bodyPr/>
        <a:lstStyle/>
        <a:p>
          <a:endParaRPr lang="en-US"/>
        </a:p>
      </dgm:t>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t>
        <a:bodyPr/>
        <a:lstStyle/>
        <a:p>
          <a:endParaRPr lang="en-US"/>
        </a:p>
      </dgm:t>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t>
        <a:bodyPr/>
        <a:lstStyle/>
        <a:p>
          <a:endParaRPr lang="en-US"/>
        </a:p>
      </dgm:t>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t>
        <a:bodyPr/>
        <a:lstStyle/>
        <a:p>
          <a:endParaRPr lang="en-US"/>
        </a:p>
      </dgm:t>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t>
        <a:bodyPr/>
        <a:lstStyle/>
        <a:p>
          <a:endParaRPr lang="en-US"/>
        </a:p>
      </dgm:t>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t>
        <a:bodyPr/>
        <a:lstStyle/>
        <a:p>
          <a:endParaRPr lang="en-US"/>
        </a:p>
      </dgm:t>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t>
        <a:bodyPr/>
        <a:lstStyle/>
        <a:p>
          <a:endParaRPr lang="en-US"/>
        </a:p>
      </dgm:t>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t>
        <a:bodyPr/>
        <a:lstStyle/>
        <a:p>
          <a:endParaRPr lang="en-US"/>
        </a:p>
      </dgm:t>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t>
        <a:bodyPr/>
        <a:lstStyle/>
        <a:p>
          <a:endParaRPr lang="en-US"/>
        </a:p>
      </dgm:t>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t>
        <a:bodyPr/>
        <a:lstStyle/>
        <a:p>
          <a:endParaRPr lang="en-US"/>
        </a:p>
      </dgm:t>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t>
        <a:bodyPr/>
        <a:lstStyle/>
        <a:p>
          <a:endParaRPr lang="en-US"/>
        </a:p>
      </dgm:t>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t>
        <a:bodyPr/>
        <a:lstStyle/>
        <a:p>
          <a:endParaRPr lang="en-US"/>
        </a:p>
      </dgm:t>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t>
        <a:bodyPr/>
        <a:lstStyle/>
        <a:p>
          <a:endParaRPr lang="en-US"/>
        </a:p>
      </dgm:t>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t>
        <a:bodyPr/>
        <a:lstStyle/>
        <a:p>
          <a:endParaRPr lang="en-US"/>
        </a:p>
      </dgm:t>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t>
        <a:bodyPr/>
        <a:lstStyle/>
        <a:p>
          <a:endParaRPr lang="en-US"/>
        </a:p>
      </dgm:t>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t>
        <a:bodyPr/>
        <a:lstStyle/>
        <a:p>
          <a:endParaRPr lang="en-US"/>
        </a:p>
      </dgm:t>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t>
        <a:bodyPr/>
        <a:lstStyle/>
        <a:p>
          <a:endParaRPr lang="en-US"/>
        </a:p>
      </dgm:t>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t>
        <a:bodyPr/>
        <a:lstStyle/>
        <a:p>
          <a:endParaRPr lang="en-US"/>
        </a:p>
      </dgm:t>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t>
        <a:bodyPr/>
        <a:lstStyle/>
        <a:p>
          <a:endParaRPr lang="en-US"/>
        </a:p>
      </dgm:t>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t>
        <a:bodyPr/>
        <a:lstStyle/>
        <a:p>
          <a:endParaRPr lang="en-US"/>
        </a:p>
      </dgm:t>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t>
        <a:bodyPr/>
        <a:lstStyle/>
        <a:p>
          <a:endParaRPr lang="en-US"/>
        </a:p>
      </dgm:t>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t>
        <a:bodyPr/>
        <a:lstStyle/>
        <a:p>
          <a:endParaRPr lang="en-US"/>
        </a:p>
      </dgm:t>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t>
        <a:bodyPr/>
        <a:lstStyle/>
        <a:p>
          <a:endParaRPr lang="en-US"/>
        </a:p>
      </dgm:t>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t>
        <a:bodyPr/>
        <a:lstStyle/>
        <a:p>
          <a:endParaRPr lang="en-US"/>
        </a:p>
      </dgm:t>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t>
        <a:bodyPr/>
        <a:lstStyle/>
        <a:p>
          <a:endParaRPr lang="en-US"/>
        </a:p>
      </dgm:t>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t>
        <a:bodyPr/>
        <a:lstStyle/>
        <a:p>
          <a:endParaRPr lang="en-US"/>
        </a:p>
      </dgm:t>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t>
        <a:bodyPr/>
        <a:lstStyle/>
        <a:p>
          <a:endParaRPr lang="en-US"/>
        </a:p>
      </dgm:t>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t>
        <a:bodyPr/>
        <a:lstStyle/>
        <a:p>
          <a:endParaRPr lang="en-US"/>
        </a:p>
      </dgm:t>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t>
        <a:bodyPr/>
        <a:lstStyle/>
        <a:p>
          <a:endParaRPr lang="en-US"/>
        </a:p>
      </dgm:t>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t>
        <a:bodyPr/>
        <a:lstStyle/>
        <a:p>
          <a:endParaRPr lang="en-US"/>
        </a:p>
      </dgm:t>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t>
        <a:bodyPr/>
        <a:lstStyle/>
        <a:p>
          <a:endParaRPr lang="en-US"/>
        </a:p>
      </dgm:t>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t>
        <a:bodyPr/>
        <a:lstStyle/>
        <a:p>
          <a:endParaRPr lang="en-US"/>
        </a:p>
      </dgm:t>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t>
        <a:bodyPr/>
        <a:lstStyle/>
        <a:p>
          <a:endParaRPr lang="en-US"/>
        </a:p>
      </dgm:t>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t>
        <a:bodyPr/>
        <a:lstStyle/>
        <a:p>
          <a:endParaRPr lang="en-US"/>
        </a:p>
      </dgm:t>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t>
        <a:bodyPr/>
        <a:lstStyle/>
        <a:p>
          <a:endParaRPr lang="en-US"/>
        </a:p>
      </dgm:t>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t>
        <a:bodyPr/>
        <a:lstStyle/>
        <a:p>
          <a:endParaRPr lang="en-US"/>
        </a:p>
      </dgm:t>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t>
        <a:bodyPr/>
        <a:lstStyle/>
        <a:p>
          <a:endParaRPr lang="en-US"/>
        </a:p>
      </dgm:t>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t>
        <a:bodyPr/>
        <a:lstStyle/>
        <a:p>
          <a:endParaRPr lang="en-US"/>
        </a:p>
      </dgm:t>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t>
        <a:bodyPr/>
        <a:lstStyle/>
        <a:p>
          <a:endParaRPr lang="en-US"/>
        </a:p>
      </dgm:t>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t>
        <a:bodyPr/>
        <a:lstStyle/>
        <a:p>
          <a:endParaRPr lang="en-US"/>
        </a:p>
      </dgm:t>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t>
        <a:bodyPr/>
        <a:lstStyle/>
        <a:p>
          <a:endParaRPr lang="en-US"/>
        </a:p>
      </dgm:t>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t>
        <a:bodyPr/>
        <a:lstStyle/>
        <a:p>
          <a:endParaRPr lang="en-US"/>
        </a:p>
      </dgm:t>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9888" y="-1245712"/>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77616"/>
        <a:ext cx="3704749" cy="907169"/>
      </dsp:txXfrm>
    </dsp:sp>
    <dsp:sp modelId="{FCE31E78-3DAC-4692-A464-D0C835B3F5C0}">
      <dsp:nvSpPr>
        <dsp:cNvPr id="0" name=""/>
        <dsp:cNvSpPr/>
      </dsp:nvSpPr>
      <dsp:spPr>
        <a:xfrm>
          <a:off x="111" y="2874"/>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a:lnSpc>
              <a:spcPct val="90000"/>
            </a:lnSpc>
            <a:spcBef>
              <a:spcPct val="0"/>
            </a:spcBef>
            <a:spcAft>
              <a:spcPct val="35000"/>
            </a:spcAft>
          </a:pPr>
          <a:r>
            <a:rPr lang="en-US" sz="2800" kern="1200" dirty="0">
              <a:latin typeface="+mj-lt"/>
            </a:rPr>
            <a:t>Business Understanding</a:t>
          </a:r>
        </a:p>
      </dsp:txBody>
      <dsp:txXfrm>
        <a:off x="61456" y="64219"/>
        <a:ext cx="4152834" cy="1133961"/>
      </dsp:txXfrm>
    </dsp:sp>
    <dsp:sp modelId="{B35FD520-5FF0-41BD-887C-8B0911FFCB12}">
      <dsp:nvSpPr>
        <dsp:cNvPr id="0" name=""/>
        <dsp:cNvSpPr/>
      </dsp:nvSpPr>
      <dsp:spPr>
        <a:xfrm rot="5400000">
          <a:off x="5649888" y="73771"/>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Ingest Data</a:t>
          </a:r>
        </a:p>
        <a:p>
          <a:pPr marL="228600" lvl="1" indent="-228600" algn="l" defTabSz="889000">
            <a:lnSpc>
              <a:spcPct val="90000"/>
            </a:lnSpc>
            <a:spcBef>
              <a:spcPct val="0"/>
            </a:spcBef>
            <a:spcAft>
              <a:spcPct val="15000"/>
            </a:spcAft>
            <a:buChar char="•"/>
          </a:pPr>
          <a:r>
            <a:rPr lang="en-US" sz="2000" kern="1200" dirty="0">
              <a:latin typeface="+mj-lt"/>
            </a:rPr>
            <a:t>Explore Data</a:t>
          </a:r>
        </a:p>
        <a:p>
          <a:pPr marL="228600" lvl="1" indent="-228600" algn="l" defTabSz="889000">
            <a:lnSpc>
              <a:spcPct val="90000"/>
            </a:lnSpc>
            <a:spcBef>
              <a:spcPct val="0"/>
            </a:spcBef>
            <a:spcAft>
              <a:spcPct val="15000"/>
            </a:spcAft>
            <a:buChar char="•"/>
          </a:pPr>
          <a:r>
            <a:rPr lang="en-US" sz="2000" kern="1200" dirty="0">
              <a:latin typeface="+mj-lt"/>
            </a:rPr>
            <a:t>Update Data</a:t>
          </a:r>
        </a:p>
      </dsp:txBody>
      <dsp:txXfrm rot="-5400000">
        <a:off x="4275636" y="1497099"/>
        <a:ext cx="3704749" cy="907169"/>
      </dsp:txXfrm>
    </dsp:sp>
    <dsp:sp modelId="{3E606814-09D9-4B4C-8F40-66F312978EEB}">
      <dsp:nvSpPr>
        <dsp:cNvPr id="0" name=""/>
        <dsp:cNvSpPr/>
      </dsp:nvSpPr>
      <dsp:spPr>
        <a:xfrm>
          <a:off x="111" y="1322358"/>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a:lnSpc>
              <a:spcPct val="90000"/>
            </a:lnSpc>
            <a:spcBef>
              <a:spcPct val="0"/>
            </a:spcBef>
            <a:spcAft>
              <a:spcPct val="35000"/>
            </a:spcAft>
          </a:pPr>
          <a:r>
            <a:rPr lang="en-US" sz="2800" kern="1200" dirty="0">
              <a:latin typeface="+mj-lt"/>
            </a:rPr>
            <a:t>Data Acquisition and Understanding</a:t>
          </a:r>
        </a:p>
      </dsp:txBody>
      <dsp:txXfrm>
        <a:off x="61456" y="1383703"/>
        <a:ext cx="4152834" cy="1133961"/>
      </dsp:txXfrm>
    </dsp:sp>
    <dsp:sp modelId="{EF322D6C-1CB6-431F-8B42-A64D898D2824}">
      <dsp:nvSpPr>
        <dsp:cNvPr id="0" name=""/>
        <dsp:cNvSpPr/>
      </dsp:nvSpPr>
      <dsp:spPr>
        <a:xfrm rot="5400000">
          <a:off x="5649888" y="1393255"/>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16583"/>
        <a:ext cx="3704749" cy="907169"/>
      </dsp:txXfrm>
    </dsp:sp>
    <dsp:sp modelId="{D8CBC06D-2193-488F-8EDE-5FAA991E0B6B}">
      <dsp:nvSpPr>
        <dsp:cNvPr id="0" name=""/>
        <dsp:cNvSpPr/>
      </dsp:nvSpPr>
      <dsp:spPr>
        <a:xfrm>
          <a:off x="111" y="2641842"/>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a:lnSpc>
              <a:spcPct val="90000"/>
            </a:lnSpc>
            <a:spcBef>
              <a:spcPct val="0"/>
            </a:spcBef>
            <a:spcAft>
              <a:spcPct val="35000"/>
            </a:spcAft>
          </a:pPr>
          <a:r>
            <a:rPr lang="en-US" sz="2800" kern="1200" dirty="0">
              <a:latin typeface="+mj-lt"/>
            </a:rPr>
            <a:t>Modeling</a:t>
          </a:r>
        </a:p>
      </dsp:txBody>
      <dsp:txXfrm>
        <a:off x="61456" y="2703187"/>
        <a:ext cx="4152834" cy="1133961"/>
      </dsp:txXfrm>
    </dsp:sp>
    <dsp:sp modelId="{DE1FE771-1582-4775-9E8F-B758D933162D}">
      <dsp:nvSpPr>
        <dsp:cNvPr id="0" name=""/>
        <dsp:cNvSpPr/>
      </dsp:nvSpPr>
      <dsp:spPr>
        <a:xfrm rot="5400000">
          <a:off x="5649888" y="2712739"/>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136067"/>
        <a:ext cx="3704749" cy="907169"/>
      </dsp:txXfrm>
    </dsp:sp>
    <dsp:sp modelId="{C971C0CD-D6D6-4BD2-B517-483DD2B85EA0}">
      <dsp:nvSpPr>
        <dsp:cNvPr id="0" name=""/>
        <dsp:cNvSpPr/>
      </dsp:nvSpPr>
      <dsp:spPr>
        <a:xfrm>
          <a:off x="111" y="3961326"/>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a:lnSpc>
              <a:spcPct val="90000"/>
            </a:lnSpc>
            <a:spcBef>
              <a:spcPct val="0"/>
            </a:spcBef>
            <a:spcAft>
              <a:spcPct val="35000"/>
            </a:spcAft>
          </a:pPr>
          <a:r>
            <a:rPr lang="en-US" sz="2800" kern="1200" dirty="0">
              <a:latin typeface="+mj-lt"/>
            </a:rPr>
            <a:t>Deployment</a:t>
          </a:r>
        </a:p>
      </dsp:txBody>
      <dsp:txXfrm>
        <a:off x="61456" y="4022671"/>
        <a:ext cx="4152834" cy="1133961"/>
      </dsp:txXfrm>
    </dsp:sp>
    <dsp:sp modelId="{E36319A3-4DDD-4596-A48B-3AFC2FB82E08}">
      <dsp:nvSpPr>
        <dsp:cNvPr id="0" name=""/>
        <dsp:cNvSpPr/>
      </dsp:nvSpPr>
      <dsp:spPr>
        <a:xfrm rot="5400000">
          <a:off x="5649888" y="4032223"/>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Testing and Validation</a:t>
          </a:r>
        </a:p>
        <a:p>
          <a:pPr marL="228600" lvl="1" indent="-228600" algn="l" defTabSz="889000">
            <a:lnSpc>
              <a:spcPct val="90000"/>
            </a:lnSpc>
            <a:spcBef>
              <a:spcPct val="0"/>
            </a:spcBef>
            <a:spcAft>
              <a:spcPct val="15000"/>
            </a:spcAft>
            <a:buChar char="•"/>
          </a:pPr>
          <a:r>
            <a:rPr lang="en-US" sz="2000" kern="1200" dirty="0">
              <a:latin typeface="+mj-lt"/>
            </a:rPr>
            <a:t>Handoff</a:t>
          </a:r>
        </a:p>
        <a:p>
          <a:pPr marL="228600" lvl="1" indent="-228600" algn="l" defTabSz="889000">
            <a:lnSpc>
              <a:spcPct val="90000"/>
            </a:lnSpc>
            <a:spcBef>
              <a:spcPct val="0"/>
            </a:spcBef>
            <a:spcAft>
              <a:spcPct val="15000"/>
            </a:spcAft>
            <a:buChar char="•"/>
          </a:pPr>
          <a:r>
            <a:rPr lang="en-US" sz="2000" kern="1200" dirty="0">
              <a:latin typeface="+mj-lt"/>
            </a:rPr>
            <a:t>Re-train and re-score</a:t>
          </a:r>
        </a:p>
      </dsp:txBody>
      <dsp:txXfrm rot="-5400000">
        <a:off x="4275636" y="5455551"/>
        <a:ext cx="3704749" cy="907169"/>
      </dsp:txXfrm>
    </dsp:sp>
    <dsp:sp modelId="{C5DBDEB5-64EF-486D-ADE8-9AD2774135B2}">
      <dsp:nvSpPr>
        <dsp:cNvPr id="0" name=""/>
        <dsp:cNvSpPr/>
      </dsp:nvSpPr>
      <dsp:spPr>
        <a:xfrm>
          <a:off x="111" y="5280810"/>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a:lnSpc>
              <a:spcPct val="90000"/>
            </a:lnSpc>
            <a:spcBef>
              <a:spcPct val="0"/>
            </a:spcBef>
            <a:spcAft>
              <a:spcPct val="35000"/>
            </a:spcAft>
          </a:pPr>
          <a:r>
            <a:rPr lang="en-US" sz="2800" kern="1200" dirty="0">
              <a:latin typeface="+mj-lt"/>
            </a:rPr>
            <a:t>Customer Acceptance</a:t>
          </a:r>
        </a:p>
      </dsp:txBody>
      <dsp:txXfrm>
        <a:off x="61456" y="5342155"/>
        <a:ext cx="4152834" cy="11339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4/4/17 4:58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4.png>
</file>

<file path=ppt/media/image15.tiff>
</file>

<file path=ppt/media/image17.png>
</file>

<file path=ppt/media/image2.png>
</file>

<file path=ppt/media/image20.png>
</file>

<file path=ppt/media/image21.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4.png"/></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sv-europe.com/crisp-dm-methodology/" TargetMode="External"/><Relationship Id="rId4" Type="http://schemas.openxmlformats.org/officeDocument/2006/relationships/hyperlink" Target="https://azure.microsoft.com/en-us/documentation/articles/data-science-process-overview/" TargetMode="External"/><Relationship Id="rId5" Type="http://schemas.openxmlformats.org/officeDocument/2006/relationships/hyperlink" Target="https://azure.microsoft.com/en-us/documentation/learning-paths/cortana-analytics-process/" TargetMode="External"/><Relationship Id="rId6" Type="http://schemas.openxmlformats.org/officeDocument/2006/relationships/hyperlink" Target="https://azure.microsoft.com/en-us/documentation/articles/data-science-process-walkthroughs/" TargetMode="External"/><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9" Type="http://schemas.openxmlformats.org/officeDocument/2006/relationships/hyperlink" Target="https://azure.microsoft.com/en-us/services/documentdb/" TargetMode="External"/><Relationship Id="rId20" Type="http://schemas.openxmlformats.org/officeDocument/2006/relationships/hyperlink" Target="https://www.microsoft.com/en-us/server-cloud/cortana-intelligence-suite/what-is-cortana-intelligence.aspx" TargetMode="External"/><Relationship Id="rId21" Type="http://schemas.openxmlformats.org/officeDocument/2006/relationships/hyperlink" Target="https://gallery.cortanaintelligence.com/" TargetMode="External"/><Relationship Id="rId22" Type="http://schemas.openxmlformats.org/officeDocument/2006/relationships/hyperlink" Target="https://caqs.azure.net/#gallery" TargetMode="External"/><Relationship Id="rId10" Type="http://schemas.openxmlformats.org/officeDocument/2006/relationships/hyperlink" Target="http://azure.microsoft.com/en-us/services/sql-data-warehouse/" TargetMode="External"/><Relationship Id="rId11" Type="http://schemas.openxmlformats.org/officeDocument/2006/relationships/hyperlink" Target="http://azure.microsoft.com/en-us/services/machine-learning/" TargetMode="External"/><Relationship Id="rId12" Type="http://schemas.openxmlformats.org/officeDocument/2006/relationships/hyperlink" Target="http://azure.microsoft.com/en-us/services/hdinsight/" TargetMode="External"/><Relationship Id="rId13" Type="http://schemas.openxmlformats.org/officeDocument/2006/relationships/hyperlink" Target="http://azure.microsoft.com/en-us/services/stream-analytics/" TargetMode="External"/><Relationship Id="rId14" Type="http://schemas.openxmlformats.org/officeDocument/2006/relationships/hyperlink" Target="https://powerbi.microsoft.com/" TargetMode="External"/><Relationship Id="rId15" Type="http://schemas.openxmlformats.org/officeDocument/2006/relationships/hyperlink" Target="http://blogs.windows.com/buildingapps/2014/09/23/cortana-integration-and-speech-recognition-new-code-samples/" TargetMode="External"/><Relationship Id="rId16" Type="http://schemas.openxmlformats.org/officeDocument/2006/relationships/hyperlink" Target="https://blogs.windows.com/buildingapps/2015/08/25/using-cortana-to-interact-with-your-customers-10-by-10/" TargetMode="External"/><Relationship Id="rId17" Type="http://schemas.openxmlformats.org/officeDocument/2006/relationships/hyperlink" Target="https://developer.microsoft.com/en-us/Cortana" TargetMode="External"/><Relationship Id="rId18" Type="http://schemas.openxmlformats.org/officeDocument/2006/relationships/hyperlink" Target="https://www.microsoft.com/cognitive-services" TargetMode="External"/><Relationship Id="rId19" Type="http://schemas.openxmlformats.org/officeDocument/2006/relationships/hyperlink" Target="https://dev.botframework.com/" TargetMode="External"/><Relationship Id="rId1" Type="http://schemas.openxmlformats.org/officeDocument/2006/relationships/notesMaster" Target="../notesMasters/notesMaster1.xml"/><Relationship Id="rId2" Type="http://schemas.openxmlformats.org/officeDocument/2006/relationships/slide" Target="../slides/slide11.xml"/><Relationship Id="rId3" Type="http://schemas.openxmlformats.org/officeDocument/2006/relationships/hyperlink" Target="http://microsoftazure.com/" TargetMode="External"/><Relationship Id="rId4" Type="http://schemas.openxmlformats.org/officeDocument/2006/relationships/hyperlink" Target="https://azure.microsoft.com/en-us/documentation/services/storage/" TargetMode="External"/><Relationship Id="rId5" Type="http://schemas.openxmlformats.org/officeDocument/2006/relationships/hyperlink" Target="http://azure.microsoft.com/en-us/services/data-catalog" TargetMode="External"/><Relationship Id="rId6" Type="http://schemas.openxmlformats.org/officeDocument/2006/relationships/hyperlink" Target="http://azure.microsoft.com/en-us/services/data-factory/" TargetMode="External"/><Relationship Id="rId7" Type="http://schemas.openxmlformats.org/officeDocument/2006/relationships/hyperlink" Target="http://azure.microsoft.com/en-us/services/event-hubs/" TargetMode="External"/><Relationship Id="rId8" Type="http://schemas.openxmlformats.org/officeDocument/2006/relationships/hyperlink" Target="http://azure.microsoft.com/en-us/campaigns/data-lake/"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 Id="rId3" Type="http://schemas.openxmlformats.org/officeDocument/2006/relationships/hyperlink" Target="https://www.microsoft.com/en-us/server-cloud/cortana-intelligence-suite/what-is-cortana-intelligence.aspx"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azure.microsoft.com/en-us/overview/what-is-azure/" TargetMode="External"/><Relationship Id="rId4" Type="http://schemas.openxmlformats.org/officeDocument/2006/relationships/hyperlink" Target="http://microsoftazure.com/" TargetMode="External"/><Relationship Id="rId5" Type="http://schemas.openxmlformats.org/officeDocument/2006/relationships/hyperlink" Target="https://azure.microsoft.com/en-us/documentation/services/storage/" TargetMode="External"/><Relationship Id="rId6" Type="http://schemas.openxmlformats.org/officeDocument/2006/relationships/hyperlink" Target="https://azure.microsoft.com/en-us/documentation/services/virtual-network/" TargetMode="External"/><Relationship Id="rId7" Type="http://schemas.openxmlformats.org/officeDocument/2006/relationships/hyperlink" Target="https://azure.microsoft.com/en-us/documentation/services/active-directory/" TargetMode="External"/><Relationship Id="rId8" Type="http://schemas.openxmlformats.org/officeDocument/2006/relationships/hyperlink" Target="https://azure.microsoft.com/en-us/documentation/articles/best-practices-scalability-checklist/" TargetMode="External"/><Relationship Id="rId9" Type="http://schemas.openxmlformats.org/officeDocument/2006/relationships/hyperlink" Target="https://azure.microsoft.com/en-us/documentation/services/virtual-machines/windows/" TargetMode="External"/><Relationship Id="rId10" Type="http://schemas.openxmlformats.org/officeDocument/2006/relationships/hyperlink" Target="https://azure.microsoft.com/en-us/documentation/services/virtual-machines/linux/" TargetMode="External"/><Relationship Id="rId11" Type="http://schemas.openxmlformats.org/officeDocument/2006/relationships/hyperlink" Target="https://azure.microsoft.com/en-us/documentation/services/app-service/" TargetMode="External"/><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microsoft.com/en-us/azure/billing/billing-buy-sign-up-azure-subscription" TargetMode="External"/><Relationship Id="rId4" Type="http://schemas.openxmlformats.org/officeDocument/2006/relationships/hyperlink" Target="https://docs.microsoft.com/en-us/azure/azure-resource-manager/resource-group-overview" TargetMode="External"/><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 Id="rId3" Type="http://schemas.openxmlformats.org/officeDocument/2006/relationships/hyperlink" Target="http://azure.microsoft.com/en-us/services/data-catalog"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 Id="rId3" Type="http://schemas.openxmlformats.org/officeDocument/2006/relationships/hyperlink" Target="http://azure.microsoft.com/en-us/services/data-factory/"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 Id="rId3" Type="http://schemas.openxmlformats.org/officeDocument/2006/relationships/hyperlink" Target="http://azure.microsoft.com/en-us/services/event-hubs/"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 Id="rId3" Type="http://schemas.openxmlformats.org/officeDocument/2006/relationships/hyperlink" Target="http://azure.microsoft.com/en-us/campaigns/data-lake/"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 Id="rId3" Type="http://schemas.openxmlformats.org/officeDocument/2006/relationships/hyperlink" Target="https://azure.microsoft.com/en-us/services/documentdb/?WT.srch=1&amp;WT.mc_ID=SEM_JQ3fO8dU"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 Id="rId3" Type="http://schemas.openxmlformats.org/officeDocument/2006/relationships/hyperlink" Target="http://cortanaanalytics.com/"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 Id="rId3" Type="http://schemas.openxmlformats.org/officeDocument/2006/relationships/hyperlink" Target="https://azure.microsoft.com/en-us/services/sql-database/?b=16.18"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 Id="rId3" Type="http://schemas.openxmlformats.org/officeDocument/2006/relationships/hyperlink" Target="http://azure.microsoft.com/en-us/services/sql-data-warehouse/"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azure.microsoft.com/en-us/documentation/articles/virtual-machines-windows-hero-tutorial/" TargetMode="External"/><Relationship Id="rId4" Type="http://schemas.openxmlformats.org/officeDocument/2006/relationships/hyperlink" Target="https://azure.microsoft.com/en-us/documentation/articles/virtual-machines-windows-connect-logon/" TargetMode="External"/><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 Id="rId3" Type="http://schemas.openxmlformats.org/officeDocument/2006/relationships/hyperlink" Target="http://azure.microsoft.com/en-us/services/machine-learning/"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 Id="rId3" Type="http://schemas.openxmlformats.org/officeDocument/2006/relationships/hyperlink" Target="https://www.microsoft.com/en-us/server-cloud/products/r-server/"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 Id="rId3" Type="http://schemas.openxmlformats.org/officeDocument/2006/relationships/hyperlink" Target="http://azure.microsoft.com/en-us/services/hdinsight/"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 Id="rId3" Type="http://schemas.openxmlformats.org/officeDocument/2006/relationships/hyperlink" Target="http://azure.microsoft.com/en-us/services/stream-analytics/"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 Id="rId3" Type="http://schemas.openxmlformats.org/officeDocument/2006/relationships/hyperlink" Target="https://powerbi.microsoft.com/"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 Id="rId3" Type="http://schemas.openxmlformats.org/officeDocument/2006/relationships/hyperlink" Target="http://windows.microsoft.com/en-us/windows-10/getstarted-what-is-Cortana" TargetMode="External"/></Relationships>
</file>

<file path=ppt/notesSlides/_rels/notesSlide29.xml.rels><?xml version="1.0" encoding="UTF-8" standalone="yes"?>
<Relationships xmlns="http://schemas.openxmlformats.org/package/2006/relationships"><Relationship Id="rId9" Type="http://schemas.openxmlformats.org/officeDocument/2006/relationships/hyperlink" Target="https://azure.microsoft.com/en-us/services/documentdb/" TargetMode="External"/><Relationship Id="rId20" Type="http://schemas.openxmlformats.org/officeDocument/2006/relationships/hyperlink" Target="https://www.microsoft.com/en-us/server-cloud/cortana-intelligence-suite/what-is-cortana-intelligence.aspx" TargetMode="External"/><Relationship Id="rId21" Type="http://schemas.openxmlformats.org/officeDocument/2006/relationships/hyperlink" Target="https://gallery.cortanaintelligence.com/" TargetMode="External"/><Relationship Id="rId22" Type="http://schemas.openxmlformats.org/officeDocument/2006/relationships/hyperlink" Target="https://caqs.azure.net/#gallery" TargetMode="External"/><Relationship Id="rId10" Type="http://schemas.openxmlformats.org/officeDocument/2006/relationships/hyperlink" Target="http://azure.microsoft.com/en-us/services/sql-data-warehouse/" TargetMode="External"/><Relationship Id="rId11" Type="http://schemas.openxmlformats.org/officeDocument/2006/relationships/hyperlink" Target="http://azure.microsoft.com/en-us/services/machine-learning/" TargetMode="External"/><Relationship Id="rId12" Type="http://schemas.openxmlformats.org/officeDocument/2006/relationships/hyperlink" Target="http://azure.microsoft.com/en-us/services/hdinsight/" TargetMode="External"/><Relationship Id="rId13" Type="http://schemas.openxmlformats.org/officeDocument/2006/relationships/hyperlink" Target="http://azure.microsoft.com/en-us/services/stream-analytics/" TargetMode="External"/><Relationship Id="rId14" Type="http://schemas.openxmlformats.org/officeDocument/2006/relationships/hyperlink" Target="https://powerbi.microsoft.com/" TargetMode="External"/><Relationship Id="rId15" Type="http://schemas.openxmlformats.org/officeDocument/2006/relationships/hyperlink" Target="http://blogs.windows.com/buildingapps/2014/09/23/cortana-integration-and-speech-recognition-new-code-samples/" TargetMode="External"/><Relationship Id="rId16" Type="http://schemas.openxmlformats.org/officeDocument/2006/relationships/hyperlink" Target="https://blogs.windows.com/buildingapps/2015/08/25/using-cortana-to-interact-with-your-customers-10-by-10/" TargetMode="External"/><Relationship Id="rId17" Type="http://schemas.openxmlformats.org/officeDocument/2006/relationships/hyperlink" Target="https://developer.microsoft.com/en-us/Cortana" TargetMode="External"/><Relationship Id="rId18" Type="http://schemas.openxmlformats.org/officeDocument/2006/relationships/hyperlink" Target="https://www.microsoft.com/cognitive-services" TargetMode="External"/><Relationship Id="rId19" Type="http://schemas.openxmlformats.org/officeDocument/2006/relationships/hyperlink" Target="https://dev.botframework.com/" TargetMode="External"/><Relationship Id="rId1" Type="http://schemas.openxmlformats.org/officeDocument/2006/relationships/notesMaster" Target="../notesMasters/notesMaster1.xml"/><Relationship Id="rId2" Type="http://schemas.openxmlformats.org/officeDocument/2006/relationships/slide" Target="../slides/slide29.xml"/><Relationship Id="rId3" Type="http://schemas.openxmlformats.org/officeDocument/2006/relationships/hyperlink" Target="http://microsoftazure.com/" TargetMode="External"/><Relationship Id="rId4" Type="http://schemas.openxmlformats.org/officeDocument/2006/relationships/hyperlink" Target="https://azure.microsoft.com/en-us/documentation/services/storage/" TargetMode="External"/><Relationship Id="rId5" Type="http://schemas.openxmlformats.org/officeDocument/2006/relationships/hyperlink" Target="http://azure.microsoft.com/en-us/services/data-catalog" TargetMode="External"/><Relationship Id="rId6" Type="http://schemas.openxmlformats.org/officeDocument/2006/relationships/hyperlink" Target="http://azure.microsoft.com/en-us/services/data-factory/" TargetMode="External"/><Relationship Id="rId7" Type="http://schemas.openxmlformats.org/officeDocument/2006/relationships/hyperlink" Target="http://azure.microsoft.com/en-us/services/event-hubs/" TargetMode="External"/><Relationship Id="rId8" Type="http://schemas.openxmlformats.org/officeDocument/2006/relationships/hyperlink" Target="http://azure.microsoft.com/en-us/campaigns/data-lake/"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 Id="rId3" Type="http://schemas.openxmlformats.org/officeDocument/2006/relationships/hyperlink" Target="https://azure.microsoft.com/en-us/solutions/dev-test/" TargetMode="External"/></Relationships>
</file>

<file path=ppt/notesSlides/_rels/notesSlide31.xml.rels><?xml version="1.0" encoding="UTF-8" standalone="yes"?>
<Relationships xmlns="http://schemas.openxmlformats.org/package/2006/relationships"><Relationship Id="rId11" Type="http://schemas.openxmlformats.org/officeDocument/2006/relationships/hyperlink" Target="https://msdn.microsoft.com/en-us/library/dn762121.aspx" TargetMode="External"/><Relationship Id="rId12" Type="http://schemas.openxmlformats.org/officeDocument/2006/relationships/hyperlink" Target="http://aka.ms/webpi-azps" TargetMode="External"/><Relationship Id="rId13" Type="http://schemas.openxmlformats.org/officeDocument/2006/relationships/hyperlink" Target="https://go.microsoft.com/fwlink/?linkid=698844&amp;clcid=0x409" TargetMode="External"/><Relationship Id="rId1" Type="http://schemas.openxmlformats.org/officeDocument/2006/relationships/notesMaster" Target="../notesMasters/notesMaster1.xml"/><Relationship Id="rId2" Type="http://schemas.openxmlformats.org/officeDocument/2006/relationships/slide" Target="../slides/slide31.xml"/><Relationship Id="rId3" Type="http://schemas.openxmlformats.org/officeDocument/2006/relationships/hyperlink" Target="https://portal.azure.com/" TargetMode="External"/><Relationship Id="rId4" Type="http://schemas.openxmlformats.org/officeDocument/2006/relationships/hyperlink" Target="https://azure.microsoft.com/en-us/documentation/articles/operations-management-suite-overview/" TargetMode="External"/><Relationship Id="rId5" Type="http://schemas.openxmlformats.org/officeDocument/2006/relationships/hyperlink" Target="https://www.youtube.com/playlist?list=PLFuGXEPUdlxLwxsfkvpdvAGInsLDfgvvC" TargetMode="External"/><Relationship Id="rId6" Type="http://schemas.openxmlformats.org/officeDocument/2006/relationships/hyperlink" Target="https://go.microsoft.com/fwlink/?linkid=518003&amp;clcid=0x409" TargetMode="External"/><Relationship Id="rId7" Type="http://schemas.openxmlformats.org/officeDocument/2006/relationships/hyperlink" Target="https://azure.microsoft.com/en-us/documentation/articles/powershell-install-configure/#what-is-azure-powershell" TargetMode="External"/><Relationship Id="rId8" Type="http://schemas.openxmlformats.org/officeDocument/2006/relationships/hyperlink" Target="https://azure.microsoft.com/en-us/documentation/articles/resource-group-overview/" TargetMode="External"/><Relationship Id="rId9" Type="http://schemas.openxmlformats.org/officeDocument/2006/relationships/hyperlink" Target="http://azuredatacatalog.com/" TargetMode="External"/><Relationship Id="rId10" Type="http://schemas.openxmlformats.org/officeDocument/2006/relationships/hyperlink" Target="http://studio.azureml.net/" TargetMode="Externa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 Id="rId3" Type="http://schemas.openxmlformats.org/officeDocument/2006/relationships/hyperlink" Target="http://studio.azureml.net/" TargetMode="Externa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zure.microsoft.com/en-us/documentation/articles/machine-learning-data-science-provision-vm/#tools-installed-on-the-microsoft-data-science-virtual-machine" TargetMode="External"/><Relationship Id="rId4" Type="http://schemas.openxmlformats.org/officeDocument/2006/relationships/hyperlink" Target="https://www.visualstudio.com/en-us/products/visual-studio-community-vs.aspx" TargetMode="External"/><Relationship Id="rId5" Type="http://schemas.openxmlformats.org/officeDocument/2006/relationships/hyperlink" Target="https://azure.microsoft.com/en-us/downloads/" TargetMode="External"/><Relationship Id="rId6" Type="http://schemas.openxmlformats.org/officeDocument/2006/relationships/hyperlink" Target="http://go.microsoft.com/fwlink/?linkid=698844&amp;clcid=0x409" TargetMode="External"/><Relationship Id="rId7" Type="http://schemas.openxmlformats.org/officeDocument/2006/relationships/hyperlink" Target="https://powerbi.microsoft.com/en-us/desktop/?gated=0&amp;number=1" TargetMode="External"/><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 Id="rId3" Type="http://schemas.openxmlformats.org/officeDocument/2006/relationships/hyperlink" Target="https://www.microsoft.com/en-us/cloud-platform/what-is-cortana-intelligence-suite"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microsoft.com/en-us/server-cloud/cortana-intelligence-suite/" TargetMode="External"/><Relationship Id="rId4" Type="http://schemas.openxmlformats.org/officeDocument/2006/relationships/hyperlink" Target="http://learnanalytics.microsoft.com/" TargetMode="External"/><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 Id="rId3" Type="http://schemas.openxmlformats.org/officeDocument/2006/relationships/hyperlink" Target="https://www.microsoft.com/en-us/server-cloud/cortana-intelligence-suite/why-cortana-intelligence.aspx"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endParaRPr lang="en-US" sz="12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833605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This process largely follows the CRISP-DM model: </a:t>
            </a:r>
            <a:r>
              <a:rPr lang="en-US" sz="1800" dirty="0">
                <a:hlinkClick r:id="rId3"/>
              </a:rPr>
              <a:t>http://www.sv-europe.com/crisp-dm-methodology/</a:t>
            </a:r>
            <a:r>
              <a:rPr lang="en-US" sz="1800" dirty="0"/>
              <a:t>  </a:t>
            </a:r>
          </a:p>
          <a:p>
            <a:pPr marL="228600" indent="-228600">
              <a:buFont typeface="+mj-lt"/>
              <a:buAutoNum type="arabicPeriod"/>
            </a:pPr>
            <a:r>
              <a:rPr lang="en-US" sz="1800" dirty="0"/>
              <a:t>It also references the Cortana Intelligence process: </a:t>
            </a:r>
            <a:r>
              <a:rPr lang="en-US" sz="1800" dirty="0">
                <a:hlinkClick r:id="rId4"/>
              </a:rPr>
              <a:t>https://azure.microsoft.com/en-us/documentation/articles/data-science-process-overview/</a:t>
            </a:r>
            <a:r>
              <a:rPr lang="en-US" sz="1800" dirty="0"/>
              <a:t>  </a:t>
            </a:r>
          </a:p>
          <a:p>
            <a:pPr marL="228600" indent="-228600">
              <a:buFont typeface="+mj-lt"/>
              <a:buAutoNum type="arabicPeriod"/>
            </a:pPr>
            <a:r>
              <a:rPr lang="en-US" sz="1800" dirty="0"/>
              <a:t>A complete process diagram</a:t>
            </a:r>
            <a:r>
              <a:rPr lang="en-US" sz="1800" baseline="0" dirty="0"/>
              <a:t> is here: </a:t>
            </a:r>
            <a:r>
              <a:rPr lang="en-US" sz="1800" dirty="0">
                <a:hlinkClick r:id="rId5"/>
              </a:rPr>
              <a:t>https://azure.microsoft.com/en-us/documentation/learning-paths/cortana-analytics-process/</a:t>
            </a:r>
            <a:r>
              <a:rPr lang="en-US" sz="1800" dirty="0"/>
              <a:t> </a:t>
            </a:r>
          </a:p>
          <a:p>
            <a:pPr marL="228600" indent="-228600">
              <a:buFont typeface="+mj-lt"/>
              <a:buAutoNum type="arabicPeriod"/>
            </a:pPr>
            <a:r>
              <a:rPr lang="en-US" sz="1800" dirty="0"/>
              <a:t>Some walkthrough’s of the various services: </a:t>
            </a:r>
            <a:r>
              <a:rPr lang="en-US" sz="1800" dirty="0">
                <a:hlinkClick r:id="rId6"/>
              </a:rPr>
              <a:t>https://azure.microsoft.com/en-us/documentation/articles/data-science-process-walkthroughs/</a:t>
            </a:r>
            <a:r>
              <a:rPr lang="en-US" sz="1800" dirty="0"/>
              <a:t>  </a:t>
            </a:r>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a:t>
            </a:r>
            <a:r>
              <a:rPr lang="en-US" sz="1800" baseline="0" dirty="0" err="1"/>
              <a:t>tio</a:t>
            </a:r>
            <a:r>
              <a:rPr lang="en-US" sz="1800" baseline="0" dirty="0"/>
              <a:t> management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530836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065837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All of the components within the suite: </a:t>
            </a:r>
            <a:r>
              <a:rPr lang="en-US" sz="1800" dirty="0">
                <a:hlinkClick r:id="rId3"/>
              </a:rPr>
              <a:t>https://www.microsoft.com/en-us/server-cloud/cortana-intelligence-suite/what-is-cortana-intelligence.aspx</a:t>
            </a:r>
            <a:r>
              <a:rPr lang="en-US" sz="1800"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419549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sz="1600" dirty="0"/>
              <a:t>What you can do with it: </a:t>
            </a:r>
            <a:r>
              <a:rPr lang="en-US" sz="1600" dirty="0">
                <a:hlinkClick r:id="rId3"/>
              </a:rPr>
              <a:t>https://azure.microsoft.com/en-us/overview/what-is-azure/</a:t>
            </a:r>
            <a:r>
              <a:rPr lang="en-US" sz="1600" dirty="0"/>
              <a:t>  </a:t>
            </a:r>
          </a:p>
          <a:p>
            <a:pPr marL="228600" indent="-228600">
              <a:buFont typeface="+mj-lt"/>
              <a:buAutoNum type="arabicPeriod"/>
            </a:pPr>
            <a:r>
              <a:rPr lang="en-US" sz="1600" dirty="0"/>
              <a:t>Platform: </a:t>
            </a:r>
            <a:r>
              <a:rPr lang="en-US" sz="1600" dirty="0">
                <a:hlinkClick r:id="rId4"/>
              </a:rPr>
              <a:t>http://microsoftazure.com</a:t>
            </a:r>
            <a:r>
              <a:rPr lang="en-US" sz="1600" dirty="0"/>
              <a:t>  </a:t>
            </a:r>
          </a:p>
          <a:p>
            <a:pPr marL="228600" indent="-228600">
              <a:buFont typeface="+mj-lt"/>
              <a:buAutoNum type="arabicPeriod"/>
            </a:pPr>
            <a:r>
              <a:rPr lang="en-US" sz="1600" dirty="0"/>
              <a:t>Storage: </a:t>
            </a:r>
            <a:r>
              <a:rPr lang="en-US" sz="1600" dirty="0">
                <a:hlinkClick r:id="rId5"/>
              </a:rPr>
              <a:t>https://azure.microsoft.com/en-us/documentation/services/storage/</a:t>
            </a:r>
            <a:endParaRPr lang="en-US" sz="1600" dirty="0"/>
          </a:p>
          <a:p>
            <a:pPr marL="228600" indent="-228600">
              <a:buFont typeface="+mj-lt"/>
              <a:buAutoNum type="arabicPeriod"/>
            </a:pPr>
            <a:r>
              <a:rPr lang="en-US" sz="1600" dirty="0"/>
              <a:t>Networking: </a:t>
            </a:r>
            <a:r>
              <a:rPr lang="en-US" sz="1600" dirty="0">
                <a:hlinkClick r:id="rId6"/>
              </a:rPr>
              <a:t>https://azure.microsoft.com/en-us/documentation/services/virtual-network/</a:t>
            </a:r>
            <a:r>
              <a:rPr lang="en-US" sz="1600" dirty="0"/>
              <a:t> </a:t>
            </a:r>
          </a:p>
          <a:p>
            <a:pPr marL="228600" indent="-228600">
              <a:buFont typeface="+mj-lt"/>
              <a:buAutoNum type="arabicPeriod"/>
            </a:pPr>
            <a:r>
              <a:rPr lang="en-US" sz="1600" dirty="0"/>
              <a:t>Security: </a:t>
            </a:r>
            <a:r>
              <a:rPr lang="en-US" sz="1600" dirty="0">
                <a:hlinkClick r:id="rId7"/>
              </a:rPr>
              <a:t>https://azure.microsoft.com/en-us/documentation/services/active-directory/</a:t>
            </a:r>
            <a:r>
              <a:rPr lang="en-US" sz="1600" dirty="0"/>
              <a:t> </a:t>
            </a:r>
          </a:p>
          <a:p>
            <a:pPr marL="228600" indent="-228600">
              <a:buFont typeface="+mj-lt"/>
              <a:buAutoNum type="arabicPeriod"/>
            </a:pPr>
            <a:r>
              <a:rPr lang="en-US" sz="1600" dirty="0"/>
              <a:t>Services: </a:t>
            </a:r>
            <a:r>
              <a:rPr lang="en-US" sz="1600" dirty="0">
                <a:hlinkClick r:id="rId8"/>
              </a:rPr>
              <a:t>https://azure.microsoft.com/en-us/documentation/articles/best-practices-scalability-checklist/</a:t>
            </a:r>
            <a:r>
              <a:rPr lang="en-US" sz="1600" dirty="0"/>
              <a:t> </a:t>
            </a:r>
          </a:p>
          <a:p>
            <a:pPr marL="228600" indent="-228600">
              <a:buFont typeface="+mj-lt"/>
              <a:buAutoNum type="arabicPeriod"/>
            </a:pPr>
            <a:r>
              <a:rPr lang="en-US" sz="1600" dirty="0"/>
              <a:t>Virtual Machines: </a:t>
            </a:r>
            <a:r>
              <a:rPr lang="en-US" sz="1600" dirty="0">
                <a:hlinkClick r:id="rId9"/>
              </a:rPr>
              <a:t>https://azure.microsoft.com/en-us/documentation/services/virtual-machines/windows/</a:t>
            </a:r>
            <a:r>
              <a:rPr lang="en-US" sz="1600" dirty="0"/>
              <a:t> and </a:t>
            </a:r>
            <a:r>
              <a:rPr lang="en-US" sz="1600" dirty="0">
                <a:hlinkClick r:id="rId10"/>
              </a:rPr>
              <a:t>https://azure.microsoft.com/en-us/documentation/services/virtual-machines/linux/</a:t>
            </a:r>
            <a:r>
              <a:rPr lang="en-US" sz="1600" dirty="0"/>
              <a:t> </a:t>
            </a:r>
          </a:p>
          <a:p>
            <a:pPr marL="228600" indent="-228600">
              <a:buFont typeface="+mj-lt"/>
              <a:buAutoNum type="arabicPeriod"/>
            </a:pPr>
            <a:r>
              <a:rPr lang="en-US" sz="1600" dirty="0"/>
              <a:t>PaaS: </a:t>
            </a:r>
            <a:r>
              <a:rPr lang="en-US" sz="1600" dirty="0">
                <a:hlinkClick r:id="rId11"/>
              </a:rPr>
              <a:t>https://azure.microsoft.com/en-us/documentation/services/app-service/</a:t>
            </a:r>
            <a:r>
              <a:rPr lang="en-US" sz="1600" dirty="0"/>
              <a:t>  </a:t>
            </a:r>
          </a:p>
          <a:p>
            <a:pPr marL="228600" indent="-228600">
              <a:buFont typeface="+mj-lt"/>
              <a:buAutoNum type="arabicPeriod"/>
            </a:pPr>
            <a:endParaRPr lang="en-US" sz="16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54868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Activate your Azure Subscription (Learn more here: </a:t>
            </a:r>
            <a:r>
              <a:rPr lang="en-US" sz="1800" dirty="0">
                <a:latin typeface="+mn-lt"/>
                <a:hlinkClick r:id="rId3"/>
              </a:rPr>
              <a:t>https://docs.microsoft.com/en-us/azure/billing/billing-buy-sign-up-azure-subscription</a:t>
            </a:r>
            <a:r>
              <a:rPr lang="en-US" sz="1800" dirty="0">
                <a:latin typeface="+mn-lt"/>
              </a:rPr>
              <a:t>)</a:t>
            </a:r>
          </a:p>
          <a:p>
            <a:pPr marL="445862" lvl="1" indent="-228600">
              <a:buFont typeface="+mj-lt"/>
              <a:buAutoNum type="arabicPeriod"/>
              <a:defRPr/>
            </a:pPr>
            <a:r>
              <a:rPr lang="en-US" dirty="0">
                <a:latin typeface="+mn-lt"/>
              </a:rPr>
              <a:t>Open the Azure Portal</a:t>
            </a:r>
          </a:p>
          <a:p>
            <a:pPr marL="445862" lvl="1" indent="-228600">
              <a:buFont typeface="+mj-lt"/>
              <a:buAutoNum type="arabicPeriod"/>
              <a:defRPr/>
            </a:pPr>
            <a:r>
              <a:rPr lang="en-US" dirty="0">
                <a:latin typeface="+mn-lt"/>
              </a:rPr>
              <a:t>Create one empty Resource Group (More here: </a:t>
            </a:r>
            <a:r>
              <a:rPr lang="en-US" dirty="0">
                <a:latin typeface="+mn-lt"/>
                <a:hlinkClick r:id="rId4"/>
              </a:rPr>
              <a:t>https://docs.microsoft.com/en-us/azure/azure-resource-manager/resource-group-overview</a:t>
            </a:r>
            <a:r>
              <a:rPr lang="en-US" dirty="0">
                <a:latin typeface="+mn-lt"/>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Explain</a:t>
            </a:r>
            <a:r>
              <a:rPr lang="en-US" sz="1800" baseline="0" dirty="0">
                <a:latin typeface="+mn-lt"/>
              </a:rPr>
              <a:t> a situation where data was used in a new and unexpected way in a business or an organization</a:t>
            </a:r>
            <a:endParaRPr lang="en-US" sz="1800" dirty="0">
              <a:latin typeface="+mn-lt"/>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List three advantages to using a cloud or hybrid architecture</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List three objections to hosting an application in the cloud, and three responses to those objections</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750743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Catalog: </a:t>
            </a:r>
            <a:r>
              <a:rPr lang="en-US" dirty="0">
                <a:hlinkClick r:id="rId3"/>
              </a:rPr>
              <a:t>http://azure.microsoft.com/en-us/services/data-catalog</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511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Factory: </a:t>
            </a:r>
            <a:r>
              <a:rPr lang="en-US" dirty="0">
                <a:hlinkClick r:id="rId3"/>
              </a:rPr>
              <a:t>http://azure.microsoft.com/en-us/services/data-factory/</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428413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Event Hubs: </a:t>
            </a:r>
            <a:r>
              <a:rPr lang="en-US" dirty="0">
                <a:hlinkClick r:id="rId3"/>
              </a:rPr>
              <a:t>http://azure.microsoft.com/en-us/services/event-hubs/</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215502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Lake: </a:t>
            </a:r>
            <a:r>
              <a:rPr lang="en-US" dirty="0">
                <a:hlinkClick r:id="rId3"/>
              </a:rPr>
              <a:t>http://azure.microsoft.com/en-us/campaigns/data-lake/</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11872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a:t>
            </a:r>
            <a:r>
              <a:rPr lang="en-US" dirty="0" err="1"/>
              <a:t>DocumentDB</a:t>
            </a:r>
            <a:r>
              <a:rPr lang="en-US" dirty="0"/>
              <a:t>: </a:t>
            </a:r>
            <a:r>
              <a:rPr lang="en-US" dirty="0">
                <a:hlinkClick r:id="rId3"/>
              </a:rPr>
              <a:t>https://azure.microsoft.com/en-us/services/documentdb/?WT.srch=1&amp;WT.mc_ID=SEM_JQ3fO8dU</a:t>
            </a:r>
            <a:r>
              <a:rPr lang="en-US" dirty="0"/>
              <a:t> </a:t>
            </a: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12670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page: </a:t>
            </a:r>
            <a:r>
              <a:rPr lang="en-US" sz="1800" baseline="0" dirty="0">
                <a:hlinkClick r:id="rId3"/>
              </a:rPr>
              <a:t>http://cortanaanalytics.com</a:t>
            </a:r>
            <a:r>
              <a:rPr lang="en-US" sz="1800" baseline="0" dirty="0"/>
              <a:t> </a:t>
            </a:r>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dirty="0">
              <a:ln>
                <a:noFill/>
              </a:ln>
              <a:solidFill>
                <a:srgbClr val="505050"/>
              </a:solidFill>
              <a:effectLst/>
              <a:uLnTx/>
              <a:uFillTx/>
            </a:endParaRPr>
          </a:p>
        </p:txBody>
      </p:sp>
    </p:spTree>
    <p:extLst>
      <p:ext uri="{BB962C8B-B14F-4D97-AF65-F5344CB8AC3E}">
        <p14:creationId xmlns:p14="http://schemas.microsoft.com/office/powerpoint/2010/main" val="36175901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sz="1600" dirty="0"/>
              <a:t>Azure  SQL DB: </a:t>
            </a:r>
            <a:r>
              <a:rPr lang="en-US" sz="1600" dirty="0">
                <a:hlinkClick r:id="rId3"/>
              </a:rPr>
              <a:t>https://azure.microsoft.com/en-us/services/sql-database/?b=16.18</a:t>
            </a:r>
            <a:r>
              <a:rPr lang="en-US" sz="1600" dirty="0"/>
              <a:t>  </a:t>
            </a:r>
            <a:endParaRPr lang="en-US" sz="1600"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94827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SQL Data Warehouse: </a:t>
            </a:r>
            <a:r>
              <a:rPr lang="en-US" dirty="0">
                <a:hlinkClick r:id="rId3"/>
              </a:rPr>
              <a:t>http://azure.microsoft.com/en-us/services/sql-data-warehouse/</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117386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Log in to the Azure Portal</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Deploy one Windows Data Science Virtual Machine (DSVM) – note your admin name and password</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600" kern="1200" dirty="0">
                <a:solidFill>
                  <a:schemeClr val="tx1"/>
                </a:solidFill>
                <a:latin typeface="Segoe UI Light" pitchFamily="34" charset="0"/>
                <a:ea typeface="+mn-ea"/>
                <a:cs typeface="+mn-cs"/>
              </a:rPr>
              <a:t>Need help? Check here – except make sure you pick the Windows Data Science Machine! </a:t>
            </a:r>
            <a:r>
              <a:rPr lang="en-US" sz="1600" kern="1200" dirty="0">
                <a:solidFill>
                  <a:schemeClr val="tx1"/>
                </a:solidFill>
                <a:latin typeface="Segoe UI Light" pitchFamily="34" charset="0"/>
                <a:ea typeface="+mn-ea"/>
                <a:cs typeface="+mn-cs"/>
                <a:hlinkClick r:id="rId3"/>
              </a:rPr>
              <a:t>https://azure.microsoft.com/en-us/documentation/articles/virtual-machines-windows-hero-tutorial/</a:t>
            </a:r>
            <a:r>
              <a:rPr lang="en-US" sz="1600" kern="1200" dirty="0">
                <a:solidFill>
                  <a:schemeClr val="tx1"/>
                </a:solidFill>
                <a:latin typeface="Segoe UI Light" pitchFamily="34" charset="0"/>
                <a:ea typeface="+mn-ea"/>
                <a:cs typeface="+mn-cs"/>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Start the DVSM</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Connect to the DSVM and begin updating the Power BI, Visual Studio, and Windows environments</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400" kern="1200" dirty="0">
                <a:solidFill>
                  <a:schemeClr val="tx1"/>
                </a:solidFill>
                <a:latin typeface="Segoe UI Light" pitchFamily="34" charset="0"/>
                <a:ea typeface="+mn-ea"/>
                <a:cs typeface="+mn-cs"/>
              </a:rPr>
              <a:t>Need help? Check here: </a:t>
            </a:r>
            <a:r>
              <a:rPr lang="en-US" sz="1400" kern="1200" dirty="0">
                <a:solidFill>
                  <a:schemeClr val="tx1"/>
                </a:solidFill>
                <a:latin typeface="Segoe UI Light" pitchFamily="34" charset="0"/>
                <a:ea typeface="+mn-ea"/>
                <a:cs typeface="+mn-cs"/>
                <a:hlinkClick r:id="rId4"/>
              </a:rPr>
              <a:t>https://azure.microsoft.com/en-us/documentation/articles/virtual-machines-windows-connect-logon/</a:t>
            </a:r>
            <a:r>
              <a:rPr lang="en-US" sz="1400" kern="1200" dirty="0">
                <a:solidFill>
                  <a:schemeClr val="tx1"/>
                </a:solidFill>
                <a:latin typeface="Segoe UI Light" pitchFamily="34" charset="0"/>
                <a:ea typeface="+mn-ea"/>
                <a:cs typeface="+mn-cs"/>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454924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Machine Learning: </a:t>
            </a:r>
            <a:r>
              <a:rPr lang="en-US" dirty="0">
                <a:hlinkClick r:id="rId3"/>
              </a:rPr>
              <a:t>http://azure.microsoft.com/en-us/services/machine-learning/</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128913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Microsoft R Server: </a:t>
            </a:r>
            <a:r>
              <a:rPr lang="en-US" dirty="0">
                <a:hlinkClick r:id="rId3"/>
              </a:rPr>
              <a:t>https://www.microsoft.com/en-us/server-cloud/products/r-server/</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391600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HDInsight: </a:t>
            </a:r>
            <a:r>
              <a:rPr lang="en-US" dirty="0">
                <a:hlinkClick r:id="rId3"/>
              </a:rPr>
              <a:t>http://azure.microsoft.com/en-us/services/hdinsight/</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716917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Stream Analytics: </a:t>
            </a:r>
            <a:r>
              <a:rPr lang="en-US" dirty="0">
                <a:hlinkClick r:id="rId3"/>
              </a:rPr>
              <a:t>http://azure.microsoft.com/en-us/services/stream-analytics/</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51693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Power BI: </a:t>
            </a:r>
            <a:r>
              <a:rPr lang="en-US" dirty="0">
                <a:hlinkClick r:id="rId3"/>
              </a:rPr>
              <a:t>https://powerbi.microsoft.com/</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56437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Cortana: </a:t>
            </a:r>
            <a:r>
              <a:rPr lang="en-US" dirty="0">
                <a:hlinkClick r:id="rId3"/>
              </a:rPr>
              <a:t>http://windows.microsoft.com/en-us/windows-10/getstarted-what-is-Cortana</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267219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1730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lot</a:t>
            </a:r>
            <a:r>
              <a:rPr lang="en-US" baseline="0" dirty="0"/>
              <a:t> of information here. You’ll get hands-on experience in class, with a chance to ask an instructor any questions you might have. However, this forms only a small part of learning so many technologies and processes. </a:t>
            </a:r>
          </a:p>
          <a:p>
            <a:endParaRPr lang="en-US" baseline="0" dirty="0"/>
          </a:p>
          <a:p>
            <a:r>
              <a:rPr lang="en-US" baseline="0" dirty="0"/>
              <a:t>The next largest section of your learning is to read each and every reference in the student handouts. Many point to books, websites and entire courses you can take in each topic. You won’t be expected to learn all of them at once – it’s more common to pull out the sections you need when you do a project, and learn about that technology before you implement it. </a:t>
            </a:r>
          </a:p>
          <a:p>
            <a:endParaRPr lang="en-US" baseline="0" dirty="0"/>
          </a:p>
          <a:p>
            <a:r>
              <a:rPr lang="en-US" baseline="0" dirty="0"/>
              <a:t>You’ll learn the most by actually creating and implementing solutions for your customers. You will do a quick design at the end of this course, but that is a small sample of working with the technologies in a hands-on fashion. The good news is that you’ll find everything you need to be successful in this course and these materials. </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120491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Using Azure for Dev/Test: </a:t>
            </a:r>
            <a:r>
              <a:rPr lang="en-US" dirty="0">
                <a:hlinkClick r:id="rId3"/>
              </a:rPr>
              <a:t>https://azure.microsoft.com/en-us/solutions/dev-test/</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9081207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The Azure Portal: </a:t>
            </a:r>
            <a:r>
              <a:rPr lang="en-US" sz="1400" dirty="0">
                <a:hlinkClick r:id="rId3"/>
              </a:rPr>
              <a:t>https://portal.azure.com/</a:t>
            </a:r>
            <a:r>
              <a:rPr lang="en-US" sz="1400" dirty="0"/>
              <a:t> and OMS: </a:t>
            </a:r>
            <a:r>
              <a:rPr lang="en-US" sz="1400" dirty="0">
                <a:hlinkClick r:id="rId4"/>
              </a:rPr>
              <a:t>https://azure.microsoft.com/en-us/documentation/articles/operations-management-suite-overview/</a:t>
            </a:r>
            <a:r>
              <a:rPr lang="en-US" sz="1400" dirty="0"/>
              <a:t>  - also, customizations: </a:t>
            </a:r>
            <a:r>
              <a:rPr lang="en-US" sz="1400" dirty="0">
                <a:hlinkClick r:id="rId5"/>
              </a:rPr>
              <a:t>https://www.youtube.com/playlist?list=PLFuGXEPUdlxLwxsfkvpdvAGInsLDfgvvC</a:t>
            </a:r>
            <a:r>
              <a:rPr lang="en-US" sz="1400" dirty="0"/>
              <a:t>  </a:t>
            </a:r>
          </a:p>
          <a:p>
            <a:pPr marL="228600" indent="-228600">
              <a:buFont typeface="+mj-lt"/>
              <a:buAutoNum type="arabicPeriod"/>
            </a:pPr>
            <a:r>
              <a:rPr lang="en-US" sz="1400" dirty="0"/>
              <a:t>Azure SDK: </a:t>
            </a:r>
            <a:r>
              <a:rPr lang="en-US" sz="1400" dirty="0">
                <a:hlinkClick r:id="rId6"/>
              </a:rPr>
              <a:t>https://go.microsoft.com/fwlink/?linkid=518003&amp;clcid=0x409</a:t>
            </a:r>
            <a:r>
              <a:rPr lang="en-US" sz="1400" dirty="0"/>
              <a:t>  </a:t>
            </a:r>
          </a:p>
          <a:p>
            <a:pPr marL="228600" indent="-228600">
              <a:buFont typeface="+mj-lt"/>
              <a:buAutoNum type="arabicPeriod"/>
            </a:pPr>
            <a:r>
              <a:rPr lang="en-US" sz="1400" dirty="0"/>
              <a:t>Azure </a:t>
            </a:r>
            <a:r>
              <a:rPr lang="en-US" sz="1400" dirty="0" err="1"/>
              <a:t>Powershell</a:t>
            </a:r>
            <a:r>
              <a:rPr lang="en-US" sz="1400" dirty="0"/>
              <a:t>:</a:t>
            </a:r>
            <a:r>
              <a:rPr lang="en-US" sz="1400" baseline="0" dirty="0"/>
              <a:t> </a:t>
            </a:r>
            <a:r>
              <a:rPr lang="en-US" sz="1400" baseline="0" dirty="0">
                <a:hlinkClick r:id="rId7"/>
              </a:rPr>
              <a:t>https://azure.microsoft.com/en-us/documentation/articles/powershell-install-configure/#what-is-azure-powershell</a:t>
            </a:r>
            <a:r>
              <a:rPr lang="en-US" sz="1400" baseline="0" dirty="0"/>
              <a:t> and ARM Templates</a:t>
            </a:r>
            <a:r>
              <a:rPr lang="en-US" sz="1400" dirty="0"/>
              <a:t>: </a:t>
            </a:r>
            <a:r>
              <a:rPr lang="en-US" sz="1400" dirty="0">
                <a:hlinkClick r:id="rId8"/>
              </a:rPr>
              <a:t>https://azure.microsoft.com/en-us/documentation/articles/resource-group-overview/</a:t>
            </a:r>
            <a:r>
              <a:rPr lang="en-US" sz="1400" dirty="0"/>
              <a:t> </a:t>
            </a:r>
          </a:p>
          <a:p>
            <a:pPr marL="228600" indent="-228600">
              <a:buFont typeface="+mj-lt"/>
              <a:buAutoNum type="arabicPeriod"/>
            </a:pPr>
            <a:r>
              <a:rPr lang="en-US" sz="1400" dirty="0"/>
              <a:t>Azure Data Catalog (use an </a:t>
            </a:r>
            <a:r>
              <a:rPr lang="en-US" sz="1400" dirty="0" err="1"/>
              <a:t>inPrivate</a:t>
            </a:r>
            <a:r>
              <a:rPr lang="en-US" sz="1400" dirty="0"/>
              <a:t> browser tab): </a:t>
            </a:r>
            <a:r>
              <a:rPr lang="en-US" sz="1400" kern="1200" dirty="0">
                <a:solidFill>
                  <a:schemeClr val="tx1"/>
                </a:solidFill>
                <a:effectLst/>
                <a:hlinkClick r:id="rId9"/>
              </a:rPr>
              <a:t>http://azuredatacatalog.com</a:t>
            </a:r>
            <a:r>
              <a:rPr lang="en-US" sz="1400" dirty="0"/>
              <a:t> </a:t>
            </a:r>
          </a:p>
          <a:p>
            <a:pPr marL="228600" indent="-228600">
              <a:buFont typeface="+mj-lt"/>
              <a:buAutoNum type="arabicPeriod"/>
            </a:pPr>
            <a:r>
              <a:rPr lang="en-US" sz="1400" dirty="0"/>
              <a:t>Azure Machine Learning: </a:t>
            </a:r>
            <a:r>
              <a:rPr lang="en-US" sz="1400" dirty="0">
                <a:hlinkClick r:id="rId10"/>
              </a:rPr>
              <a:t>http://studio.azureml.net</a:t>
            </a:r>
            <a:r>
              <a:rPr lang="en-US" sz="1400" dirty="0"/>
              <a:t> </a:t>
            </a:r>
          </a:p>
          <a:p>
            <a:pPr marL="228600" indent="-228600">
              <a:buFont typeface="+mj-lt"/>
              <a:buAutoNum type="arabicPeriod"/>
            </a:pPr>
            <a:r>
              <a:rPr lang="en-US" sz="1400" dirty="0"/>
              <a:t>Visual Studio Interface: </a:t>
            </a:r>
            <a:r>
              <a:rPr lang="en-US" sz="1400" dirty="0">
                <a:hlinkClick r:id="rId11"/>
              </a:rPr>
              <a:t>https://msdn.microsoft.com/en-us/library/dn762121.aspx</a:t>
            </a:r>
            <a:r>
              <a:rPr lang="en-US" sz="1400" dirty="0"/>
              <a:t>  </a:t>
            </a:r>
          </a:p>
          <a:p>
            <a:pPr marL="228600" indent="-228600">
              <a:buFont typeface="+mj-lt"/>
              <a:buAutoNum type="arabicPeriod"/>
            </a:pPr>
            <a:r>
              <a:rPr lang="en-US" sz="1400" dirty="0"/>
              <a:t>Installing R Tools for Visual Studio (RTVS): https://www.visualstudio.com/en-us/features/rtvs-vs.aspx </a:t>
            </a:r>
          </a:p>
          <a:p>
            <a:pPr marL="228600" indent="-228600">
              <a:buFont typeface="+mj-lt"/>
              <a:buAutoNum type="arabicPeriod"/>
            </a:pPr>
            <a:r>
              <a:rPr lang="en-US" sz="1400" dirty="0"/>
              <a:t>Azure PowerShell: </a:t>
            </a:r>
            <a:r>
              <a:rPr lang="en-US" sz="1400" dirty="0">
                <a:hlinkClick r:id="rId12"/>
              </a:rPr>
              <a:t>http://aka.ms/webpi-azps</a:t>
            </a:r>
            <a:r>
              <a:rPr lang="en-US" sz="1400" dirty="0"/>
              <a:t>  </a:t>
            </a:r>
          </a:p>
          <a:p>
            <a:pPr marL="228600" indent="-228600">
              <a:buFont typeface="+mj-lt"/>
              <a:buAutoNum type="arabicPeriod"/>
            </a:pPr>
            <a:r>
              <a:rPr lang="en-US" sz="1400" dirty="0"/>
              <a:t>Storage Explorer: </a:t>
            </a:r>
            <a:r>
              <a:rPr lang="en-US" sz="1400" dirty="0">
                <a:hlinkClick r:id="rId13"/>
              </a:rPr>
              <a:t>https://go.microsoft.com/fwlink/?linkid=698844&amp;clcid=0x409</a:t>
            </a:r>
            <a:r>
              <a:rPr lang="en-US" sz="1400" dirty="0"/>
              <a:t>  </a:t>
            </a:r>
          </a:p>
          <a:p>
            <a:pPr marL="228600" indent="-228600">
              <a:buFont typeface="+mj-lt"/>
              <a:buAutoNum type="arabicPeriod"/>
            </a:pPr>
            <a:endParaRPr lang="en-US" sz="1400" dirty="0"/>
          </a:p>
          <a:p>
            <a:pPr marL="228600" indent="-228600">
              <a:buFont typeface="+mj-lt"/>
              <a:buAutoNum type="arabicPeriod"/>
            </a:pPr>
            <a:endParaRPr lang="en-US" sz="1400" dirty="0"/>
          </a:p>
          <a:p>
            <a:pPr marL="228600" indent="-228600">
              <a:buFont typeface="+mj-lt"/>
              <a:buAutoNum type="arabicPeriod"/>
            </a:pPr>
            <a:endParaRPr lang="en-US" sz="14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
        <p:nvSpPr>
          <p:cNvPr id="4" name="Rectangle 3"/>
          <p:cNvSpPr/>
          <p:nvPr/>
        </p:nvSpPr>
        <p:spPr>
          <a:xfrm>
            <a:off x="381000" y="8790702"/>
            <a:ext cx="3429000" cy="230832"/>
          </a:xfrm>
          <a:prstGeom prst="rect">
            <a:avLst/>
          </a:prstGeom>
        </p:spPr>
        <p:txBody>
          <a:bodyPr>
            <a:spAutoFit/>
          </a:bodyPr>
          <a:lstStyle/>
          <a:p>
            <a:r>
              <a:rPr lang="en-US" sz="900" dirty="0"/>
              <a:t>Data Science Blog: https://buckwoody.wordpress.com/</a:t>
            </a:r>
          </a:p>
        </p:txBody>
      </p:sp>
    </p:spTree>
    <p:extLst>
      <p:ext uri="{BB962C8B-B14F-4D97-AF65-F5344CB8AC3E}">
        <p14:creationId xmlns:p14="http://schemas.microsoft.com/office/powerpoint/2010/main" val="31189934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Create a Storage Account in the region closest to the class location – note the name and access keys</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Connect to the Azure Data Catalog as described in the classroom login information</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Connect to </a:t>
            </a:r>
            <a:r>
              <a:rPr lang="en-US" sz="1800" dirty="0">
                <a:latin typeface="+mn-lt"/>
                <a:hlinkClick r:id="rId3"/>
              </a:rPr>
              <a:t>http://studio.azureml.net</a:t>
            </a:r>
            <a:r>
              <a:rPr lang="en-US" sz="1800" dirty="0">
                <a:latin typeface="+mn-lt"/>
              </a:rPr>
              <a:t>  and create a free account for the class</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5470208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Questions?</a:t>
            </a:r>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206240"/>
            <a:ext cx="6294120" cy="4766309"/>
          </a:xfrm>
        </p:spPr>
        <p:txBody>
          <a:bodyPr/>
          <a:lstStyle/>
          <a:p>
            <a:r>
              <a:rPr lang="en-US" sz="1400" dirty="0"/>
              <a:t>There will be a</a:t>
            </a:r>
            <a:r>
              <a:rPr lang="en-US" sz="1400" baseline="0" dirty="0"/>
              <a:t> general feedback form, but after each module you are asked if you can complete the objectives. If you cannot, let the instructor know.</a:t>
            </a:r>
          </a:p>
          <a:p>
            <a:r>
              <a:rPr lang="en-US" sz="1400" dirty="0"/>
              <a:t>There are a few things you need prior to coming to class:</a:t>
            </a:r>
          </a:p>
          <a:p>
            <a:r>
              <a:rPr lang="en-US" sz="1400" dirty="0"/>
              <a:t>• A background in data technologies, such as working with Relational and Non-Relational data processing systems </a:t>
            </a:r>
          </a:p>
          <a:p>
            <a:r>
              <a:rPr lang="en-US" sz="1400" dirty="0"/>
              <a:t>• A general level of predictive and classification Statistics</a:t>
            </a:r>
          </a:p>
          <a:p>
            <a:r>
              <a:rPr lang="en-US" sz="1400" dirty="0"/>
              <a:t>• A general understanding of Machine Learning</a:t>
            </a:r>
          </a:p>
          <a:p>
            <a:r>
              <a:rPr lang="en-US" sz="1400" dirty="0"/>
              <a:t>• A subscription to Microsoft Azure (this may be provided through your company or as part of your invitation)</a:t>
            </a:r>
          </a:p>
          <a:p>
            <a:r>
              <a:rPr lang="en-US" sz="1400" dirty="0"/>
              <a:t>We’ll be using the Windows Data Science Virtual Machine (</a:t>
            </a:r>
            <a:r>
              <a:rPr lang="en-US" sz="1400" dirty="0">
                <a:hlinkClick r:id="rId3"/>
              </a:rPr>
              <a:t>https://azure.microsoft.com/en-us/documentation/articles/machine-learning-data-science-provision-vm/#tools-installed-on-the-microsoft-data-science-virtual-machine</a:t>
            </a:r>
            <a:r>
              <a:rPr lang="en-US" sz="1400" dirty="0"/>
              <a:t>) but you can also install things locally if you wish. </a:t>
            </a:r>
          </a:p>
          <a:p>
            <a:pPr lvl="1"/>
            <a:r>
              <a:rPr lang="en-US" sz="1400" dirty="0"/>
              <a:t>A laptop with Visual Studio installed – the Community Edition (free) is acceptable – Version 2015 preferable (</a:t>
            </a:r>
            <a:r>
              <a:rPr lang="en-US" sz="1400" dirty="0">
                <a:hlinkClick r:id="rId4"/>
              </a:rPr>
              <a:t>https://www.visualstudio.com/en-us/products/visual-studio-community-vs.aspx</a:t>
            </a:r>
            <a:r>
              <a:rPr lang="en-US" sz="1400" dirty="0"/>
              <a:t>)</a:t>
            </a:r>
          </a:p>
          <a:p>
            <a:pPr lvl="1"/>
            <a:r>
              <a:rPr lang="en-US" sz="1400" dirty="0"/>
              <a:t>Azure SDK and Command-line Tools installed (</a:t>
            </a:r>
            <a:r>
              <a:rPr lang="en-US" sz="1400" dirty="0">
                <a:hlinkClick r:id="rId5"/>
              </a:rPr>
              <a:t>https://azure.microsoft.com/en-us/downloads/</a:t>
            </a:r>
            <a:r>
              <a:rPr lang="en-US" sz="1400" dirty="0"/>
              <a:t>)</a:t>
            </a:r>
          </a:p>
          <a:p>
            <a:pPr lvl="1"/>
            <a:r>
              <a:rPr lang="en-US" sz="1400" dirty="0"/>
              <a:t>Azure Storage Explorer (</a:t>
            </a:r>
            <a:r>
              <a:rPr lang="en-US" sz="1400" dirty="0">
                <a:hlinkClick r:id="rId6"/>
              </a:rPr>
              <a:t>http://go.microsoft.com/fwlink/?linkid=698844&amp;clcid=0x409</a:t>
            </a:r>
            <a:r>
              <a:rPr lang="en-US" sz="1400" dirty="0"/>
              <a:t>)</a:t>
            </a:r>
          </a:p>
          <a:p>
            <a:pPr lvl="1"/>
            <a:r>
              <a:rPr lang="en-US" sz="1400" dirty="0"/>
              <a:t>Power BI Desktop (</a:t>
            </a:r>
            <a:r>
              <a:rPr lang="en-US" sz="1400" dirty="0">
                <a:hlinkClick r:id="rId7"/>
              </a:rPr>
              <a:t>https://powerbi.microsoft.com/en-us/desktop/?gated=0&amp;number=1</a:t>
            </a:r>
            <a:r>
              <a:rPr lang="en-US" sz="1400" dirty="0"/>
              <a:t>)</a:t>
            </a:r>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844665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sz="1600" dirty="0"/>
              <a:t>Components and capabilities of Cortana Intelligence: </a:t>
            </a:r>
            <a:r>
              <a:rPr lang="en-US" sz="1600" dirty="0">
                <a:hlinkClick r:id="rId3"/>
              </a:rPr>
              <a:t>https://www.microsoft.com/en-us/cloud-platform/what-is-cortana-intelligence-suite</a:t>
            </a:r>
            <a:r>
              <a:rPr lang="en-US" sz="1600" dirty="0"/>
              <a:t> </a:t>
            </a: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1471980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At the</a:t>
            </a:r>
            <a:r>
              <a:rPr lang="en-US" sz="1800" baseline="0" dirty="0"/>
              <a:t> end of this Module, you will:</a:t>
            </a:r>
          </a:p>
          <a:p>
            <a:pPr marL="445862" lvl="1" indent="-228600">
              <a:buFont typeface="+mj-lt"/>
              <a:buAutoNum type="arabicPeriod"/>
            </a:pPr>
            <a:r>
              <a:rPr lang="en-US" sz="1800" baseline="0" dirty="0"/>
              <a:t>Understand the CIS Process</a:t>
            </a:r>
          </a:p>
          <a:p>
            <a:pPr marL="445862" lvl="1" indent="-228600">
              <a:buFont typeface="+mj-lt"/>
              <a:buAutoNum type="arabicPeriod"/>
            </a:pPr>
            <a:r>
              <a:rPr lang="en-US" sz="1800" baseline="0" dirty="0"/>
              <a:t>Understand the CIS Components</a:t>
            </a:r>
          </a:p>
          <a:p>
            <a:pPr marL="445862" lvl="1" indent="-228600">
              <a:buFont typeface="+mj-lt"/>
              <a:buAutoNum type="arabicPeriod"/>
            </a:pPr>
            <a:r>
              <a:rPr lang="en-US" sz="1800" baseline="0" dirty="0"/>
              <a:t>Set up and Configure your Development Environments</a:t>
            </a: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2589877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The official documentation for the Cortana Intelligence Suite: </a:t>
            </a:r>
            <a:r>
              <a:rPr lang="en-US" sz="1800" dirty="0">
                <a:hlinkClick r:id="rId3"/>
              </a:rPr>
              <a:t>https://www.microsoft.com/en-us/server-cloud/cortana-intelligence-suite/</a:t>
            </a:r>
            <a:r>
              <a:rPr lang="en-US" sz="1800" dirty="0"/>
              <a:t> </a:t>
            </a:r>
          </a:p>
          <a:p>
            <a:pPr marL="228600" indent="-228600">
              <a:buFont typeface="+mj-lt"/>
              <a:buAutoNum type="arabicPeriod"/>
            </a:pPr>
            <a:r>
              <a:rPr lang="en-US" sz="1800" dirty="0"/>
              <a:t>The Advanced Analytics Learning Portal: </a:t>
            </a:r>
            <a:r>
              <a:rPr lang="en-US" sz="1800" dirty="0">
                <a:hlinkClick r:id="rId4"/>
              </a:rPr>
              <a:t>http://learnanalytics.microsoft.com/</a:t>
            </a:r>
            <a:r>
              <a:rPr lang="en-US" sz="1800"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31755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What you can do with CIS: </a:t>
            </a:r>
            <a:r>
              <a:rPr lang="en-US" sz="1800" dirty="0">
                <a:hlinkClick r:id="rId3"/>
              </a:rPr>
              <a:t>https://www.microsoft.com/en-us/server-cloud/cortana-intelligence-suite/why-cortana-intelligence.aspx</a:t>
            </a:r>
            <a:r>
              <a:rPr lang="en-US" sz="1800" dirty="0"/>
              <a:t>   </a:t>
            </a:r>
          </a:p>
          <a:p>
            <a:pPr marL="228600" indent="-228600">
              <a:buFont typeface="+mj-lt"/>
              <a:buAutoNum type="arabicPeriod"/>
            </a:pPr>
            <a:r>
              <a:rPr lang="en-US" sz="1800" dirty="0"/>
              <a:t>More</a:t>
            </a:r>
            <a:r>
              <a:rPr lang="en-US" sz="1800" baseline="0" dirty="0"/>
              <a:t> about </a:t>
            </a:r>
            <a:r>
              <a:rPr lang="en-US" sz="1800" baseline="0"/>
              <a:t>the process: https://channel9.msdn.com/Blogs/Seth-Juarez/Understanding-Data-Science-for-building-Predictive-Analytics-Solutions-by-Francesca-Lazzeri </a:t>
            </a:r>
            <a:endParaRPr lang="en-US" sz="18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
        <p:nvSpPr>
          <p:cNvPr id="4" name="Rectangle 3"/>
          <p:cNvSpPr/>
          <p:nvPr/>
        </p:nvSpPr>
        <p:spPr>
          <a:xfrm>
            <a:off x="381000" y="8790702"/>
            <a:ext cx="3429000" cy="230832"/>
          </a:xfrm>
          <a:prstGeom prst="rect">
            <a:avLst/>
          </a:prstGeom>
        </p:spPr>
        <p:txBody>
          <a:bodyPr>
            <a:spAutoFit/>
          </a:bodyPr>
          <a:lstStyle/>
          <a:p>
            <a:r>
              <a:rPr lang="en-US" sz="900" dirty="0"/>
              <a:t>Data Science Blog: https://buckwoody.wordpress.com/</a:t>
            </a:r>
          </a:p>
        </p:txBody>
      </p:sp>
    </p:spTree>
    <p:extLst>
      <p:ext uri="{BB962C8B-B14F-4D97-AF65-F5344CB8AC3E}">
        <p14:creationId xmlns:p14="http://schemas.microsoft.com/office/powerpoint/2010/main" val="1418663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overview of the process and </a:t>
            </a:r>
            <a:r>
              <a:rPr lang="en-US"/>
              <a:t>the platform: https://blogs.msdn.microsoft.com/azuredev/2017/02/19/the-data-science-process-with-azure-machine-learning/ </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893940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1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3.emf"/></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microsoft.com/office/2007/relationships/hdphoto" Target="../media/hdphoto1.wdp"/></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96041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3" name="Footer Placeholder 2"/>
          <p:cNvSpPr>
            <a:spLocks noGrp="1"/>
          </p:cNvSpPr>
          <p:nvPr>
            <p:ph type="ftr" sz="quarter" idx="14"/>
          </p:nvPr>
        </p:nvSpPr>
        <p:spPr/>
        <p:txBody>
          <a:bodyPr/>
          <a:lstStyle/>
          <a:p>
            <a:pPr defTabSz="1109758"/>
            <a:endParaRPr lang="en-US" dirty="0">
              <a:solidFill>
                <a:srgbClr val="505050"/>
              </a:solidFill>
            </a:endParaRPr>
          </a:p>
        </p:txBody>
      </p:sp>
      <p:sp>
        <p:nvSpPr>
          <p:cNvPr id="7" name="Slide Number Placeholder 6"/>
          <p:cNvSpPr>
            <a:spLocks noGrp="1"/>
          </p:cNvSpPr>
          <p:nvPr>
            <p:ph type="sldNum" sz="quarter" idx="15"/>
          </p:nvPr>
        </p:nvSpPr>
        <p:spPr/>
        <p:txBody>
          <a:body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212567424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Text Placeholder 3"/>
          <p:cNvSpPr>
            <a:spLocks noGrp="1"/>
          </p:cNvSpPr>
          <p:nvPr>
            <p:ph type="body" sz="quarter" idx="15" hasCustomPrompt="1"/>
          </p:nvPr>
        </p:nvSpPr>
        <p:spPr>
          <a:xfrm>
            <a:off x="153878" y="1632056"/>
            <a:ext cx="12128721" cy="4585300"/>
          </a:xfrm>
          <a:prstGeom prst="rect">
            <a:avLst/>
          </a:prstGeom>
        </p:spPr>
        <p:txBody>
          <a:bodyPr/>
          <a:lstStyle>
            <a:lvl1pPr marL="0" indent="0">
              <a:buNone/>
              <a:defRPr>
                <a:solidFill>
                  <a:schemeClr val="tx1"/>
                </a:solidFill>
                <a:latin typeface="Courier New" pitchFamily="49" charset="0"/>
                <a:cs typeface="Courier New" pitchFamily="49" charset="0"/>
              </a:defRPr>
            </a:lvl1pPr>
            <a:lvl2pPr marL="287279" indent="0">
              <a:buNone/>
              <a:defRPr>
                <a:solidFill>
                  <a:schemeClr val="tx1"/>
                </a:solidFill>
                <a:latin typeface="Courier New" pitchFamily="49" charset="0"/>
                <a:cs typeface="Courier New" pitchFamily="49" charset="0"/>
              </a:defRPr>
            </a:lvl2pPr>
            <a:lvl3pPr marL="600187" indent="0">
              <a:buNone/>
              <a:defRPr>
                <a:solidFill>
                  <a:schemeClr val="tx1"/>
                </a:solidFill>
                <a:latin typeface="Courier New" pitchFamily="49" charset="0"/>
                <a:cs typeface="Courier New" pitchFamily="49" charset="0"/>
              </a:defRPr>
            </a:lvl3pPr>
            <a:lvl4pPr marL="887466" indent="0">
              <a:buNone/>
              <a:defRPr>
                <a:solidFill>
                  <a:schemeClr val="tx1"/>
                </a:solidFill>
                <a:latin typeface="Courier New" pitchFamily="49" charset="0"/>
                <a:cs typeface="Courier New" pitchFamily="49" charset="0"/>
              </a:defRPr>
            </a:lvl4pPr>
            <a:lvl5pPr marL="1127540" indent="0">
              <a:buNone/>
              <a:defRPr>
                <a:solidFill>
                  <a:schemeClr val="tx1"/>
                </a:solidFill>
                <a:latin typeface="Courier New" pitchFamily="49" charset="0"/>
                <a:cs typeface="Courier New" pitchFamily="49" charset="0"/>
              </a:defRPr>
            </a:lvl5pPr>
          </a:lstStyle>
          <a:p>
            <a:pPr lvl="0"/>
            <a:r>
              <a:rPr lang="en-US" dirty="0"/>
              <a:t>Click to add developer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5"/>
          <p:cNvSpPr>
            <a:spLocks noGrp="1"/>
          </p:cNvSpPr>
          <p:nvPr>
            <p:ph type="body" sz="quarter" idx="12"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6" name="Footer Placeholder 5"/>
          <p:cNvSpPr>
            <a:spLocks noGrp="1"/>
          </p:cNvSpPr>
          <p:nvPr>
            <p:ph type="ftr" sz="quarter" idx="16"/>
          </p:nvPr>
        </p:nvSpPr>
        <p:spPr/>
        <p:txBody>
          <a:bodyPr/>
          <a:lstStyle/>
          <a:p>
            <a:endParaRPr lang="en-US" dirty="0">
              <a:solidFill>
                <a:srgbClr val="505050"/>
              </a:solidFill>
            </a:endParaRPr>
          </a:p>
        </p:txBody>
      </p:sp>
      <p:sp>
        <p:nvSpPr>
          <p:cNvPr id="10" name="Slide Number Placeholder 9"/>
          <p:cNvSpPr>
            <a:spLocks noGrp="1"/>
          </p:cNvSpPr>
          <p:nvPr>
            <p:ph type="sldNum" sz="quarter" idx="17"/>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268243191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83798335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6" name="Rectangle 5"/>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6"/>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153877" y="3954464"/>
            <a:ext cx="10262765" cy="18743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8926481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6" name="Rectangle 5"/>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5"/>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Video title</a:t>
            </a:r>
          </a:p>
        </p:txBody>
      </p:sp>
      <p:sp>
        <p:nvSpPr>
          <p:cNvPr id="5" name="Text Placeholder 4"/>
          <p:cNvSpPr>
            <a:spLocks noGrp="1"/>
          </p:cNvSpPr>
          <p:nvPr>
            <p:ph type="body" sz="quarter" idx="12" hasCustomPrompt="1"/>
          </p:nvPr>
        </p:nvSpPr>
        <p:spPr>
          <a:xfrm>
            <a:off x="153877" y="3963564"/>
            <a:ext cx="10262764" cy="18652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7021031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FFFFFF"/>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5690824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chemeClr val="tx1"/>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58434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11721552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5915994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130923814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1838387"/>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Title Slide Photo_Option">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10" name="Rectangle 9"/>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2458333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2794325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99757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
        <p:nvSpPr>
          <p:cNvPr id="4"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549515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Edit Master text styles</a:t>
            </a:r>
          </a:p>
        </p:txBody>
      </p:sp>
    </p:spTree>
    <p:extLst>
      <p:ext uri="{BB962C8B-B14F-4D97-AF65-F5344CB8AC3E}">
        <p14:creationId xmlns:p14="http://schemas.microsoft.com/office/powerpoint/2010/main" val="414925331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842529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93C52C2B-7042-40BF-8872-17B0983F4A66}"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1996008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9070836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3C52C2B-7042-40BF-8872-17B0983F4A66}"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0009979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C52C2B-7042-40BF-8872-17B0983F4A66}" type="datetimeFigureOut">
              <a:rPr lang="en-US" smtClean="0"/>
              <a:t>4/4/17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242195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35060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C52C2B-7042-40BF-8872-17B0983F4A66}" type="datetimeFigureOut">
              <a:rPr lang="en-US" smtClean="0"/>
              <a:t>4/4/17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6675996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3C52C2B-7042-40BF-8872-17B0983F4A66}" type="datetimeFigureOut">
              <a:rPr lang="en-US" smtClean="0"/>
              <a:t>4/4/17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1056616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C52C2B-7042-40BF-8872-17B0983F4A66}" type="datetimeFigureOut">
              <a:rPr lang="en-US" smtClean="0"/>
              <a:t>4/4/17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97831163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4/4/17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44269646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4/4/17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2399760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8669485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229445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975821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b="0">
                <a:solidFill>
                  <a:schemeClr val="tx1"/>
                </a:solidFill>
              </a:defRPr>
            </a:lvl1pPr>
          </a:lstStyle>
          <a:p>
            <a:r>
              <a:rPr lang="en-US"/>
              <a:t>Click to edit Master title style</a:t>
            </a:r>
          </a:p>
        </p:txBody>
      </p:sp>
      <p:sp>
        <p:nvSpPr>
          <p:cNvPr id="3" name="Subtitle 2"/>
          <p:cNvSpPr>
            <a:spLocks noGrp="1"/>
          </p:cNvSpPr>
          <p:nvPr>
            <p:ph type="subTitle" idx="1"/>
          </p:nvPr>
        </p:nvSpPr>
        <p:spPr>
          <a:xfrm>
            <a:off x="1554560" y="3673745"/>
            <a:ext cx="9327356" cy="1688725"/>
          </a:xfrm>
        </p:spPr>
        <p:txBody>
          <a:bodyPr/>
          <a:lstStyle>
            <a:lvl1pPr marL="0" indent="0" algn="ctr">
              <a:buNone/>
              <a:defRPr sz="2448"/>
            </a:lvl1pPr>
            <a:lvl2pPr marL="466287" indent="0" algn="ctr">
              <a:buNone/>
              <a:defRPr sz="2040"/>
            </a:lvl2pPr>
            <a:lvl3pPr marL="932573" indent="0" algn="ctr">
              <a:buNone/>
              <a:defRPr sz="1836"/>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a:t>Click to edit Master subtitle style</a:t>
            </a:r>
          </a:p>
        </p:txBody>
      </p:sp>
    </p:spTree>
    <p:extLst>
      <p:ext uri="{BB962C8B-B14F-4D97-AF65-F5344CB8AC3E}">
        <p14:creationId xmlns:p14="http://schemas.microsoft.com/office/powerpoint/2010/main" val="3472748822"/>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553289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23852809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126354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92233"/>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46622460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with photo">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sp>
        <p:nvSpPr>
          <p:cNvPr id="10" name="TextBox 9"/>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2" name="Picture 1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80296" y="233151"/>
            <a:ext cx="1986146" cy="730297"/>
          </a:xfrm>
          <a:prstGeom prst="rect">
            <a:avLst/>
          </a:prstGeom>
        </p:spPr>
      </p:pic>
      <p:sp>
        <p:nvSpPr>
          <p:cNvPr id="15" name="TextBox 14"/>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
        <p:nvSpPr>
          <p:cNvPr id="14" name="TextBox 13"/>
          <p:cNvSpPr txBox="1"/>
          <p:nvPr userDrawn="1"/>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Tree>
    <p:extLst>
      <p:ext uri="{BB962C8B-B14F-4D97-AF65-F5344CB8AC3E}">
        <p14:creationId xmlns:p14="http://schemas.microsoft.com/office/powerpoint/2010/main" val="404502982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no photo">
    <p:bg>
      <p:bgPr>
        <a:solidFill>
          <a:schemeClr val="tx2"/>
        </a:solidFill>
        <a:effectLst/>
      </p:bgPr>
    </p:bg>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14" name="Picture 1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spTree>
    <p:extLst>
      <p:ext uri="{BB962C8B-B14F-4D97-AF65-F5344CB8AC3E}">
        <p14:creationId xmlns:p14="http://schemas.microsoft.com/office/powerpoint/2010/main" val="140942054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16" name="Text Placeholder 15"/>
          <p:cNvSpPr>
            <a:spLocks noGrp="1"/>
          </p:cNvSpPr>
          <p:nvPr>
            <p:ph type="body" sz="quarter" idx="14"/>
          </p:nvPr>
        </p:nvSpPr>
        <p:spPr>
          <a:xfrm>
            <a:off x="153878" y="1632056"/>
            <a:ext cx="12128721" cy="46681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
        <p:nvSpPr>
          <p:cNvPr id="20" name="Footer Placeholder 19"/>
          <p:cNvSpPr>
            <a:spLocks noGrp="1"/>
          </p:cNvSpPr>
          <p:nvPr>
            <p:ph type="ftr" sz="quarter" idx="16"/>
          </p:nvPr>
        </p:nvSpPr>
        <p:spPr>
          <a:xfrm>
            <a:off x="1943199" y="6606832"/>
            <a:ext cx="8550077" cy="387694"/>
          </a:xfrm>
        </p:spPr>
        <p:txBody>
          <a:bodyPr/>
          <a:lstStyle/>
          <a:p>
            <a:endParaRPr lang="en-US" dirty="0">
              <a:solidFill>
                <a:srgbClr val="505050"/>
              </a:solidFill>
            </a:endParaRPr>
          </a:p>
        </p:txBody>
      </p:sp>
    </p:spTree>
    <p:extLst>
      <p:ext uri="{BB962C8B-B14F-4D97-AF65-F5344CB8AC3E}">
        <p14:creationId xmlns:p14="http://schemas.microsoft.com/office/powerpoint/2010/main" val="285777622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8"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theme" Target="../theme/theme2.xml"/><Relationship Id="rId15" Type="http://schemas.openxmlformats.org/officeDocument/2006/relationships/vmlDrawing" Target="../drawings/vmlDrawing1.vml"/><Relationship Id="rId16" Type="http://schemas.openxmlformats.org/officeDocument/2006/relationships/tags" Target="../tags/tag1.xml"/><Relationship Id="rId17" Type="http://schemas.openxmlformats.org/officeDocument/2006/relationships/oleObject" Target="../embeddings/oleObject1.bin"/><Relationship Id="rId18" Type="http://schemas.openxmlformats.org/officeDocument/2006/relationships/image" Target="../media/image6.emf"/><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2.xml"/><Relationship Id="rId4" Type="http://schemas.openxmlformats.org/officeDocument/2006/relationships/slideLayout" Target="../slideLayouts/slideLayout23.xml"/><Relationship Id="rId5" Type="http://schemas.openxmlformats.org/officeDocument/2006/relationships/slideLayout" Target="../slideLayouts/slideLayout24.xml"/><Relationship Id="rId6" Type="http://schemas.openxmlformats.org/officeDocument/2006/relationships/slideLayout" Target="../slideLayouts/slideLayout25.xml"/><Relationship Id="rId7" Type="http://schemas.openxmlformats.org/officeDocument/2006/relationships/theme" Target="../theme/theme3.xml"/><Relationship Id="rId8" Type="http://schemas.openxmlformats.org/officeDocument/2006/relationships/image" Target="../media/image1.png"/><Relationship Id="rId1" Type="http://schemas.openxmlformats.org/officeDocument/2006/relationships/slideLayout" Target="../slideLayouts/slideLayout20.xml"/><Relationship Id="rId2" Type="http://schemas.openxmlformats.org/officeDocument/2006/relationships/slideLayout" Target="../slideLayouts/slideLayout21.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36.xml"/><Relationship Id="rId12" Type="http://schemas.openxmlformats.org/officeDocument/2006/relationships/slideLayout" Target="../slideLayouts/slideLayout37.xml"/><Relationship Id="rId13" Type="http://schemas.openxmlformats.org/officeDocument/2006/relationships/theme" Target="../theme/theme4.xml"/><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9" Type="http://schemas.openxmlformats.org/officeDocument/2006/relationships/slideLayout" Target="../slideLayouts/slideLayout34.xml"/><Relationship Id="rId10" Type="http://schemas.openxmlformats.org/officeDocument/2006/relationships/slideLayout" Target="../slideLayouts/slideLayout35.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40.xml"/><Relationship Id="rId4" Type="http://schemas.openxmlformats.org/officeDocument/2006/relationships/theme" Target="../theme/theme5.xml"/><Relationship Id="rId1" Type="http://schemas.openxmlformats.org/officeDocument/2006/relationships/slideLayout" Target="../slideLayouts/slideLayout38.xml"/><Relationship Id="rId2"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138205672"/>
      </p:ext>
    </p:extLst>
  </p:cSld>
  <p:clrMap bg1="lt1" tx1="dk1" bg2="lt2" tx2="dk2" accent1="accent1" accent2="accent2" accent3="accent3" accent4="accent4" accent5="accent5" accent6="accent6" hlink="hlink" folHlink="folHlink"/>
  <p:sldLayoutIdLst>
    <p:sldLayoutId id="2147484277" r:id="rId1"/>
    <p:sldLayoutId id="2147484288" r:id="rId2"/>
    <p:sldLayoutId id="2147484294" r:id="rId3"/>
    <p:sldLayoutId id="2147484299" r:id="rId4"/>
    <p:sldLayoutId id="2147484301" r:id="rId5"/>
    <p:sldLayoutId id="2147484367"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31" name="think-cell Slide" r:id="rId17" imgW="383" imgH="384" progId="TCLayout.ActiveDocument.1">
                  <p:embed/>
                </p:oleObj>
              </mc:Choice>
              <mc:Fallback>
                <p:oleObj name="think-cell Slide" r:id="rId17" imgW="383" imgH="384" progId="TCLayout.ActiveDocument.1">
                  <p:embed/>
                  <p:pic>
                    <p:nvPicPr>
                      <p:cNvPr id="3" name="Object 2" hidden="1"/>
                      <p:cNvPicPr/>
                      <p:nvPr/>
                    </p:nvPicPr>
                    <p:blipFill>
                      <a:blip r:embed="rId18"/>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1748807793"/>
      </p:ext>
    </p:extLst>
  </p:cSld>
  <p:clrMap bg1="lt1" tx1="dk1" bg2="lt2" tx2="dk2" accent1="accent1" accent2="accent2" accent3="accent3" accent4="accent4" accent5="accent5" accent6="accent6" hlink="hlink" folHlink="folHlink"/>
  <p:sldLayoutIdLst>
    <p:sldLayoutId id="2147484369" r:id="rId1"/>
    <p:sldLayoutId id="2147484370" r:id="rId2"/>
    <p:sldLayoutId id="2147484371" r:id="rId3"/>
    <p:sldLayoutId id="2147484372" r:id="rId4"/>
    <p:sldLayoutId id="2147484373" r:id="rId5"/>
    <p:sldLayoutId id="2147484374" r:id="rId6"/>
    <p:sldLayoutId id="2147484375" r:id="rId7"/>
    <p:sldLayoutId id="2147484376" r:id="rId8"/>
    <p:sldLayoutId id="2147484377" r:id="rId9"/>
    <p:sldLayoutId id="2147484378" r:id="rId10"/>
    <p:sldLayoutId id="2147484379" r:id="rId11"/>
    <p:sldLayoutId id="2147484380" r:id="rId12"/>
    <p:sldLayoutId id="2147484381" r:id="rId13"/>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8"/>
          <a:stretch>
            <a:fillRect/>
          </a:stretch>
        </p:blipFill>
        <p:spPr>
          <a:xfrm rot="5400000">
            <a:off x="9393899" y="3050513"/>
            <a:ext cx="6995160" cy="894134"/>
          </a:xfrm>
          <a:prstGeom prst="rect">
            <a:avLst/>
          </a:prstGeom>
        </p:spPr>
      </p:pic>
      <p:pic>
        <p:nvPicPr>
          <p:cNvPr id="5" name="Picture 4"/>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213460604"/>
      </p:ext>
    </p:extLst>
  </p:cSld>
  <p:clrMap bg1="lt1" tx1="dk1" bg2="lt2" tx2="dk2" accent1="accent1" accent2="accent2" accent3="accent3" accent4="accent4" accent5="accent5" accent6="accent6" hlink="hlink" folHlink="folHlink"/>
  <p:sldLayoutIdLst>
    <p:sldLayoutId id="2147484383" r:id="rId1"/>
    <p:sldLayoutId id="2147484384" r:id="rId2"/>
    <p:sldLayoutId id="2147484385" r:id="rId3"/>
    <p:sldLayoutId id="2147484386" r:id="rId4"/>
    <p:sldLayoutId id="2147484387" r:id="rId5"/>
    <p:sldLayoutId id="2147484388"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93C52C2B-7042-40BF-8872-17B0983F4A66}" type="datetimeFigureOut">
              <a:rPr lang="en-US" smtClean="0"/>
              <a:t>4/4/17</a:t>
            </a:fld>
            <a:endParaRPr lang="en-US"/>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B5E599B2-8D78-41B7-BDF2-E3ADBE2383B9}" type="slidenum">
              <a:rPr lang="en-US" smtClean="0"/>
              <a:t>‹#›</a:t>
            </a:fld>
            <a:endParaRPr lang="en-US"/>
          </a:p>
        </p:txBody>
      </p:sp>
    </p:spTree>
    <p:extLst>
      <p:ext uri="{BB962C8B-B14F-4D97-AF65-F5344CB8AC3E}">
        <p14:creationId xmlns:p14="http://schemas.microsoft.com/office/powerpoint/2010/main" val="2949926753"/>
      </p:ext>
    </p:extLst>
  </p:cSld>
  <p:clrMap bg1="lt1" tx1="dk1" bg2="lt2" tx2="dk2" accent1="accent1" accent2="accent2" accent3="accent3" accent4="accent4" accent5="accent5" accent6="accent6" hlink="hlink" folHlink="folHlink"/>
  <p:sldLayoutIdLst>
    <p:sldLayoutId id="2147484390" r:id="rId1"/>
    <p:sldLayoutId id="2147484391" r:id="rId2"/>
    <p:sldLayoutId id="2147484392" r:id="rId3"/>
    <p:sldLayoutId id="2147484393" r:id="rId4"/>
    <p:sldLayoutId id="2147484394" r:id="rId5"/>
    <p:sldLayoutId id="2147484395" r:id="rId6"/>
    <p:sldLayoutId id="2147484396" r:id="rId7"/>
    <p:sldLayoutId id="2147484397" r:id="rId8"/>
    <p:sldLayoutId id="2147484398" r:id="rId9"/>
    <p:sldLayoutId id="2147484399" r:id="rId10"/>
    <p:sldLayoutId id="2147484400" r:id="rId11"/>
    <p:sldLayoutId id="2147484401" r:id="rId12"/>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1025"/>
          <p:cNvSpPr>
            <a:spLocks noGrp="1" noChangeArrowheads="1"/>
          </p:cNvSpPr>
          <p:nvPr>
            <p:ph type="body" idx="1"/>
          </p:nvPr>
        </p:nvSpPr>
        <p:spPr bwMode="auto">
          <a:xfrm>
            <a:off x="621824" y="1398905"/>
            <a:ext cx="11192828" cy="4896168"/>
          </a:xfrm>
          <a:prstGeom prst="rect">
            <a:avLst/>
          </a:prstGeom>
          <a:noFill/>
          <a:ln w="9525">
            <a:noFill/>
            <a:miter lim="800000"/>
            <a:headEnd/>
            <a:tailEnd/>
          </a:ln>
        </p:spPr>
        <p:txBody>
          <a:bodyPr vert="horz" wrap="square" lIns="91438" tIns="45719" rIns="91438" bIns="45719"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1026"/>
          <p:cNvSpPr>
            <a:spLocks noGrp="1" noChangeArrowheads="1"/>
          </p:cNvSpPr>
          <p:nvPr>
            <p:ph type="title"/>
          </p:nvPr>
        </p:nvSpPr>
        <p:spPr bwMode="auto">
          <a:xfrm>
            <a:off x="621824" y="310868"/>
            <a:ext cx="11192828" cy="777169"/>
          </a:xfrm>
          <a:prstGeom prst="rect">
            <a:avLst/>
          </a:prstGeom>
          <a:noFill/>
          <a:ln w="9525">
            <a:noFill/>
            <a:miter lim="800000"/>
            <a:headEnd/>
            <a:tailEnd/>
          </a:ln>
        </p:spPr>
        <p:txBody>
          <a:bodyPr vert="horz" wrap="square" lIns="91438" tIns="45719" rIns="91438" bIns="45719" numCol="1" anchor="ctr"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2333132422"/>
      </p:ext>
    </p:extLst>
  </p:cSld>
  <p:clrMap bg1="lt1" tx1="dk1" bg2="lt2" tx2="dk2" accent1="accent1" accent2="accent2" accent3="accent3" accent4="accent4" accent5="accent5" accent6="accent6" hlink="hlink" folHlink="folHlink"/>
  <p:sldLayoutIdLst>
    <p:sldLayoutId id="2147484403" r:id="rId1"/>
    <p:sldLayoutId id="2147484404" r:id="rId2"/>
    <p:sldLayoutId id="2147484405" r:id="rId3"/>
  </p:sldLayoutIdLst>
  <p:transition>
    <p:fade/>
  </p:transition>
  <p:hf hdr="0" ftr="0" dt="0"/>
  <p:txStyles>
    <p:titleStyle>
      <a:lvl1pPr marL="0" indent="0" algn="ctr" defTabSz="-18864709" rtl="0" eaLnBrk="1" fontAlgn="base" hangingPunct="1">
        <a:spcBef>
          <a:spcPct val="0"/>
        </a:spcBef>
        <a:spcAft>
          <a:spcPct val="0"/>
        </a:spcAft>
        <a:defRPr lang="en-US" sz="3807" b="0" dirty="0" smtClean="0">
          <a:solidFill>
            <a:schemeClr val="tx1"/>
          </a:solidFill>
          <a:latin typeface="Calibri"/>
          <a:ea typeface="+mj-ea"/>
          <a:cs typeface="Segoe UI" pitchFamily="34" charset="0"/>
        </a:defRPr>
      </a:lvl1pPr>
      <a:lvl2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2pPr>
      <a:lvl3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3pPr>
      <a:lvl4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4pPr>
      <a:lvl5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5pPr>
      <a:lvl6pPr marL="621700" algn="l" eaLnBrk="1" fontAlgn="base" hangingPunct="1">
        <a:spcBef>
          <a:spcPct val="0"/>
        </a:spcBef>
        <a:spcAft>
          <a:spcPct val="0"/>
        </a:spcAft>
        <a:defRPr sz="3807" b="1">
          <a:solidFill>
            <a:schemeClr val="tx2">
              <a:alpha val="100000"/>
            </a:schemeClr>
          </a:solidFill>
          <a:latin typeface="Verdana"/>
        </a:defRPr>
      </a:lvl6pPr>
      <a:lvl7pPr marL="1243401" algn="l" eaLnBrk="1" fontAlgn="base" hangingPunct="1">
        <a:spcBef>
          <a:spcPct val="0"/>
        </a:spcBef>
        <a:spcAft>
          <a:spcPct val="0"/>
        </a:spcAft>
        <a:defRPr sz="3807" b="1">
          <a:solidFill>
            <a:schemeClr val="tx2">
              <a:alpha val="100000"/>
            </a:schemeClr>
          </a:solidFill>
          <a:latin typeface="Verdana"/>
        </a:defRPr>
      </a:lvl7pPr>
      <a:lvl8pPr marL="1865100" algn="l" eaLnBrk="1" fontAlgn="base" hangingPunct="1">
        <a:spcBef>
          <a:spcPct val="0"/>
        </a:spcBef>
        <a:spcAft>
          <a:spcPct val="0"/>
        </a:spcAft>
        <a:defRPr sz="3807" b="1">
          <a:solidFill>
            <a:schemeClr val="tx2">
              <a:alpha val="100000"/>
            </a:schemeClr>
          </a:solidFill>
          <a:latin typeface="Verdana"/>
        </a:defRPr>
      </a:lvl8pPr>
      <a:lvl9pPr marL="2486800" algn="l" eaLnBrk="1" fontAlgn="base" hangingPunct="1">
        <a:spcBef>
          <a:spcPct val="0"/>
        </a:spcBef>
        <a:spcAft>
          <a:spcPct val="0"/>
        </a:spcAft>
        <a:defRPr sz="3807" b="1">
          <a:solidFill>
            <a:schemeClr val="tx2">
              <a:alpha val="100000"/>
            </a:schemeClr>
          </a:solidFill>
          <a:latin typeface="Verdana"/>
        </a:defRPr>
      </a:lvl9pPr>
    </p:titleStyle>
    <p:bodyStyle>
      <a:lvl1pPr marL="466276" indent="-466276" algn="l" defTabSz="-18864709" rtl="0" eaLnBrk="1" fontAlgn="base" hangingPunct="1">
        <a:spcBef>
          <a:spcPts val="408"/>
        </a:spcBef>
        <a:spcAft>
          <a:spcPct val="0"/>
        </a:spcAft>
        <a:buFont typeface="Wingdings" pitchFamily="2" charset="2"/>
        <a:buChar char="§"/>
        <a:defRPr sz="2720" b="1">
          <a:solidFill>
            <a:schemeClr val="tx1"/>
          </a:solidFill>
          <a:latin typeface="Calibri" pitchFamily="34" charset="0"/>
          <a:ea typeface="+mn-ea"/>
          <a:cs typeface="Segoe UI" pitchFamily="34" charset="0"/>
        </a:defRPr>
      </a:lvl1pPr>
      <a:lvl2pPr marL="1010262" indent="-388563" algn="l" defTabSz="-18864709" rtl="0" eaLnBrk="1" fontAlgn="base" hangingPunct="1">
        <a:spcBef>
          <a:spcPts val="408"/>
        </a:spcBef>
        <a:spcAft>
          <a:spcPct val="0"/>
        </a:spcAft>
        <a:buSzPct val="50000"/>
        <a:buFont typeface="Wingdings" pitchFamily="2" charset="2"/>
        <a:buChar char="o"/>
        <a:defRPr sz="2448">
          <a:solidFill>
            <a:schemeClr val="tx1"/>
          </a:solidFill>
          <a:latin typeface="Calibri Light" pitchFamily="34" charset="0"/>
          <a:cs typeface="Segoe UI" pitchFamily="34" charset="0"/>
        </a:defRPr>
      </a:lvl2pPr>
      <a:lvl3pPr marL="1554251" indent="-310849" algn="l" defTabSz="-18864709" rtl="0" eaLnBrk="1" fontAlgn="base" hangingPunct="1">
        <a:spcBef>
          <a:spcPts val="408"/>
        </a:spcBef>
        <a:spcAft>
          <a:spcPct val="0"/>
        </a:spcAft>
        <a:buSzPct val="50000"/>
        <a:buFont typeface="Wingdings" pitchFamily="2" charset="2"/>
        <a:buChar char="o"/>
        <a:defRPr sz="2175">
          <a:solidFill>
            <a:schemeClr val="tx1"/>
          </a:solidFill>
          <a:latin typeface="Calibri Light" pitchFamily="34" charset="0"/>
          <a:cs typeface="Segoe UI" pitchFamily="34" charset="0"/>
        </a:defRPr>
      </a:lvl3pPr>
      <a:lvl4pPr marL="2175950" indent="-310849" algn="l" defTabSz="-18864709" rtl="0" eaLnBrk="1" fontAlgn="base" hangingPunct="1">
        <a:spcBef>
          <a:spcPts val="408"/>
        </a:spcBef>
        <a:spcAft>
          <a:spcPct val="0"/>
        </a:spcAft>
        <a:buSzPct val="50000"/>
        <a:buFont typeface="Wingdings" pitchFamily="2" charset="2"/>
        <a:buChar char="o"/>
        <a:defRPr sz="1904">
          <a:solidFill>
            <a:schemeClr val="tx1"/>
          </a:solidFill>
          <a:latin typeface="Calibri Light" pitchFamily="34" charset="0"/>
          <a:cs typeface="Segoe UI" pitchFamily="34" charset="0"/>
        </a:defRPr>
      </a:lvl4pPr>
      <a:lvl5pPr marL="2797649" indent="-310849" algn="l" defTabSz="-18864709" rtl="0" eaLnBrk="1" fontAlgn="base" hangingPunct="1">
        <a:spcBef>
          <a:spcPts val="408"/>
        </a:spcBef>
        <a:spcAft>
          <a:spcPct val="0"/>
        </a:spcAft>
        <a:buSzPct val="50000"/>
        <a:buFont typeface="Wingdings" pitchFamily="2" charset="2"/>
        <a:buChar char="o"/>
        <a:defRPr sz="1632">
          <a:solidFill>
            <a:schemeClr val="tx1"/>
          </a:solidFill>
          <a:latin typeface="Calibri Light" pitchFamily="34" charset="0"/>
          <a:cs typeface="Segoe UI" pitchFamily="34" charset="0"/>
        </a:defRPr>
      </a:lvl5pPr>
      <a:lvl6pPr marL="3419349"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6pPr>
      <a:lvl7pPr marL="40410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7pPr>
      <a:lvl8pPr marL="46627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8pPr>
      <a:lvl9pPr marL="52844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9pPr>
    </p:bodyStyle>
    <p:otherStyle>
      <a:lvl1pPr algn="l" eaLnBrk="1" fontAlgn="base" hangingPunct="1">
        <a:spcBef>
          <a:spcPct val="0"/>
        </a:spcBef>
        <a:spcAft>
          <a:spcPct val="0"/>
        </a:spcAft>
        <a:defRPr>
          <a:solidFill>
            <a:schemeClr val="tx1">
              <a:alpha val="100000"/>
            </a:schemeClr>
          </a:solidFill>
          <a:latin typeface="Arial"/>
        </a:defRPr>
      </a:lvl1pPr>
      <a:lvl2pPr marL="621700" algn="l" eaLnBrk="1" fontAlgn="base" hangingPunct="1">
        <a:spcBef>
          <a:spcPct val="0"/>
        </a:spcBef>
        <a:spcAft>
          <a:spcPct val="0"/>
        </a:spcAft>
        <a:defRPr>
          <a:solidFill>
            <a:schemeClr val="tx1">
              <a:alpha val="100000"/>
            </a:schemeClr>
          </a:solidFill>
          <a:latin typeface="Arial"/>
        </a:defRPr>
      </a:lvl2pPr>
      <a:lvl3pPr marL="1243401" algn="l" eaLnBrk="1" fontAlgn="base" hangingPunct="1">
        <a:spcBef>
          <a:spcPct val="0"/>
        </a:spcBef>
        <a:spcAft>
          <a:spcPct val="0"/>
        </a:spcAft>
        <a:defRPr>
          <a:solidFill>
            <a:schemeClr val="tx1">
              <a:alpha val="100000"/>
            </a:schemeClr>
          </a:solidFill>
          <a:latin typeface="Arial"/>
        </a:defRPr>
      </a:lvl3pPr>
      <a:lvl4pPr marL="1865100" algn="l" eaLnBrk="1" fontAlgn="base" hangingPunct="1">
        <a:spcBef>
          <a:spcPct val="0"/>
        </a:spcBef>
        <a:spcAft>
          <a:spcPct val="0"/>
        </a:spcAft>
        <a:defRPr>
          <a:solidFill>
            <a:schemeClr val="tx1">
              <a:alpha val="100000"/>
            </a:schemeClr>
          </a:solidFill>
          <a:latin typeface="Arial"/>
        </a:defRPr>
      </a:lvl4pPr>
      <a:lvl5pPr marL="2486800" algn="l" eaLnBrk="1" fontAlgn="base" hangingPunct="1">
        <a:spcBef>
          <a:spcPct val="0"/>
        </a:spcBef>
        <a:spcAft>
          <a:spcPct val="0"/>
        </a:spcAft>
        <a:defRPr>
          <a:solidFill>
            <a:schemeClr val="tx1">
              <a:alpha val="100000"/>
            </a:schemeClr>
          </a:solidFill>
          <a:latin typeface="Arial"/>
        </a:defRPr>
      </a:lvl5pPr>
      <a:lvl6pPr marL="3108500" algn="l" eaLnBrk="1" fontAlgn="base" hangingPunct="1">
        <a:spcBef>
          <a:spcPct val="0"/>
        </a:spcBef>
        <a:spcAft>
          <a:spcPct val="0"/>
        </a:spcAft>
        <a:defRPr>
          <a:solidFill>
            <a:schemeClr val="tx1">
              <a:alpha val="100000"/>
            </a:schemeClr>
          </a:solidFill>
          <a:latin typeface="Arial"/>
        </a:defRPr>
      </a:lvl6pPr>
      <a:lvl7pPr marL="3730201" algn="l" eaLnBrk="1" fontAlgn="base" hangingPunct="1">
        <a:spcBef>
          <a:spcPct val="0"/>
        </a:spcBef>
        <a:spcAft>
          <a:spcPct val="0"/>
        </a:spcAft>
        <a:defRPr>
          <a:solidFill>
            <a:schemeClr val="tx1">
              <a:alpha val="100000"/>
            </a:schemeClr>
          </a:solidFill>
          <a:latin typeface="Arial"/>
        </a:defRPr>
      </a:lvl7pPr>
      <a:lvl8pPr marL="4351900" algn="l" eaLnBrk="1" fontAlgn="base" hangingPunct="1">
        <a:spcBef>
          <a:spcPct val="0"/>
        </a:spcBef>
        <a:spcAft>
          <a:spcPct val="0"/>
        </a:spcAft>
        <a:defRPr>
          <a:solidFill>
            <a:schemeClr val="tx1">
              <a:alpha val="100000"/>
            </a:schemeClr>
          </a:solidFill>
          <a:latin typeface="Arial"/>
        </a:defRPr>
      </a:lvl8pPr>
      <a:lvl9pPr marL="4973600" algn="l" eaLnBrk="1" fontAlgn="base" hangingPunct="1">
        <a:spcBef>
          <a:spcPct val="0"/>
        </a:spcBef>
        <a:spcAft>
          <a:spcPct val="0"/>
        </a:spcAft>
        <a:defRPr>
          <a:solidFill>
            <a:schemeClr val="tx1">
              <a:alpha val="100000"/>
            </a:schemeClr>
          </a:solidFill>
          <a:latin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5.tiff"/></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3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3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5.png"/></Relationships>
</file>

<file path=ppt/slides/_rels/slide14.xml.rels><?xml version="1.0" encoding="UTF-8" standalone="yes"?>
<Relationships xmlns="http://schemas.openxmlformats.org/package/2006/relationships"><Relationship Id="rId3" Type="http://schemas.openxmlformats.org/officeDocument/2006/relationships/image" Target="../media/image36.jpeg"/><Relationship Id="rId4" Type="http://schemas.openxmlformats.org/officeDocument/2006/relationships/image" Target="../media/image37.png"/><Relationship Id="rId5" Type="http://schemas.openxmlformats.org/officeDocument/2006/relationships/image" Target="../media/image38.png"/><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4" Type="http://schemas.openxmlformats.org/officeDocument/2006/relationships/notesSlide" Target="../notesSlides/notesSlide2.xml"/><Relationship Id="rId5" Type="http://schemas.openxmlformats.org/officeDocument/2006/relationships/oleObject" Target="../embeddings/oleObject2.bin"/><Relationship Id="rId6" Type="http://schemas.openxmlformats.org/officeDocument/2006/relationships/image" Target="../media/image16.emf"/><Relationship Id="rId7" Type="http://schemas.openxmlformats.org/officeDocument/2006/relationships/image" Target="../media/image17.png"/><Relationship Id="rId8" Type="http://schemas.openxmlformats.org/officeDocument/2006/relationships/image" Target="../media/image18.emf"/><Relationship Id="rId9" Type="http://schemas.openxmlformats.org/officeDocument/2006/relationships/image" Target="../media/image19.emf"/><Relationship Id="rId1" Type="http://schemas.openxmlformats.org/officeDocument/2006/relationships/vmlDrawing" Target="../drawings/vmlDrawing2.vml"/><Relationship Id="rId2" Type="http://schemas.openxmlformats.org/officeDocument/2006/relationships/tags" Target="../tags/tag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3.png"/></Relationships>
</file>

<file path=ppt/slides/_rels/slide22.xml.rels><?xml version="1.0" encoding="UTF-8" standalone="yes"?>
<Relationships xmlns="http://schemas.openxmlformats.org/package/2006/relationships"><Relationship Id="rId3" Type="http://schemas.openxmlformats.org/officeDocument/2006/relationships/image" Target="../media/image36.jpeg"/><Relationship Id="rId4" Type="http://schemas.openxmlformats.org/officeDocument/2006/relationships/image" Target="../media/image37.png"/><Relationship Id="rId5" Type="http://schemas.openxmlformats.org/officeDocument/2006/relationships/image" Target="../media/image38.png"/><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4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4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4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8.png"/></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3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30.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36.jpeg"/><Relationship Id="rId4" Type="http://schemas.openxmlformats.org/officeDocument/2006/relationships/image" Target="../media/image37.png"/><Relationship Id="rId5" Type="http://schemas.openxmlformats.org/officeDocument/2006/relationships/image" Target="../media/image38.png"/><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 Id="rId3" Type="http://schemas.openxmlformats.org/officeDocument/2006/relationships/image" Target="../media/image2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4265"/>
            <a:ext cx="4957763" cy="1084263"/>
          </a:xfrm>
        </p:spPr>
        <p:txBody>
          <a:bodyPr/>
          <a:lstStyle/>
          <a:p>
            <a:r>
              <a:rPr lang="en-US" sz="8800" dirty="0">
                <a:solidFill>
                  <a:schemeClr val="tx1"/>
                </a:solidFill>
              </a:rPr>
              <a:t>Welcome!</a:t>
            </a:r>
          </a:p>
        </p:txBody>
      </p:sp>
      <p:sp>
        <p:nvSpPr>
          <p:cNvPr id="3" name="Text Placeholder 2"/>
          <p:cNvSpPr>
            <a:spLocks noGrp="1"/>
          </p:cNvSpPr>
          <p:nvPr>
            <p:ph sz="quarter" idx="4294967295"/>
          </p:nvPr>
        </p:nvSpPr>
        <p:spPr>
          <a:xfrm>
            <a:off x="1" y="-6260"/>
            <a:ext cx="11655188" cy="4955203"/>
          </a:xfrm>
          <a:solidFill>
            <a:schemeClr val="bg1">
              <a:lumMod val="95000"/>
              <a:alpha val="74000"/>
            </a:schemeClr>
          </a:solidFill>
          <a:effectLst>
            <a:outerShdw blurRad="50800" dist="38100" dir="2700000" algn="tl" rotWithShape="0">
              <a:prstClr val="black">
                <a:alpha val="40000"/>
              </a:prstClr>
            </a:outerShdw>
          </a:effectLst>
        </p:spPr>
        <p:txBody>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The Cortana Intelligence Suite – Foundations (Course Materials)</a:t>
            </a:r>
            <a:r>
              <a:rPr lang="en-US" sz="3600" dirty="0">
                <a:solidFill>
                  <a:srgbClr val="002864"/>
                </a:solidFill>
              </a:rPr>
              <a:t>” Link</a:t>
            </a:r>
          </a:p>
          <a:p>
            <a:pPr>
              <a:spcBef>
                <a:spcPts val="600"/>
              </a:spcBef>
              <a:spcAft>
                <a:spcPts val="600"/>
              </a:spcAft>
            </a:pPr>
            <a:r>
              <a:rPr lang="en-US" sz="3600" dirty="0">
                <a:solidFill>
                  <a:srgbClr val="002864"/>
                </a:solidFill>
              </a:rPr>
              <a:t>Click the “</a:t>
            </a:r>
            <a:r>
              <a:rPr lang="en-US" sz="3600" dirty="0">
                <a:solidFill>
                  <a:srgbClr val="FF0000"/>
                </a:solidFill>
              </a:rPr>
              <a:t>Course Materials</a:t>
            </a:r>
            <a:r>
              <a:rPr lang="en-US" sz="3600" dirty="0">
                <a:solidFill>
                  <a:srgbClr val="002864"/>
                </a:solidFill>
              </a:rPr>
              <a:t>” button, and then “</a:t>
            </a:r>
            <a:r>
              <a:rPr lang="en-US" sz="3600" dirty="0">
                <a:solidFill>
                  <a:srgbClr val="FF0000"/>
                </a:solidFill>
              </a:rPr>
              <a:t>Sign in…</a:t>
            </a:r>
            <a:r>
              <a:rPr lang="en-US" sz="3600" dirty="0">
                <a:solidFill>
                  <a:srgbClr val="002864"/>
                </a:solidFill>
              </a:rPr>
              <a:t>”</a:t>
            </a:r>
          </a:p>
          <a:p>
            <a:pPr>
              <a:spcBef>
                <a:spcPts val="600"/>
              </a:spcBef>
              <a:spcAft>
                <a:spcPts val="600"/>
              </a:spcAft>
            </a:pPr>
            <a:r>
              <a:rPr lang="en-US" sz="3600" dirty="0">
                <a:solidFill>
                  <a:srgbClr val="002864"/>
                </a:solidFill>
              </a:rPr>
              <a:t>Open “</a:t>
            </a:r>
            <a:r>
              <a:rPr lang="en-US" sz="3600" dirty="0">
                <a:solidFill>
                  <a:srgbClr val="FF0000"/>
                </a:solidFill>
              </a:rPr>
              <a:t>Edit in Browser</a:t>
            </a:r>
            <a:r>
              <a:rPr lang="en-US" sz="3600" dirty="0">
                <a:solidFill>
                  <a:srgbClr val="002864"/>
                </a:solidFill>
              </a:rPr>
              <a:t>”, Enter your name, company, e-mail, and your primary role at your company on the sign-in sheet. </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1" y="101465"/>
            <a:ext cx="3533963" cy="206813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00B050"/>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3900860" y="218011"/>
          <a:ext cx="8029573" cy="65403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838787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692774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2: </a:t>
            </a:r>
            <a:br>
              <a:rPr lang="en-US" dirty="0"/>
            </a:br>
            <a:r>
              <a:rPr lang="en-US" sz="4400" dirty="0"/>
              <a:t>The Cortana Intelligence Suite</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6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73982" y="21279"/>
            <a:ext cx="7153275" cy="719138"/>
          </a:xfrm>
        </p:spPr>
        <p:txBody>
          <a:bodyPr vert="horz" wrap="square" lIns="146304" tIns="91440" rIns="146304" bIns="91440" rtlCol="0" anchor="t">
            <a:noAutofit/>
          </a:bodyPr>
          <a:lstStyle/>
          <a:p>
            <a:r>
              <a:rPr lang="en-US" sz="5400" dirty="0"/>
              <a:t>Microsoft Azure</a:t>
            </a:r>
          </a:p>
        </p:txBody>
      </p:sp>
      <p:pic>
        <p:nvPicPr>
          <p:cNvPr id="38" name="Picture 37"/>
          <p:cNvPicPr preferRelativeResize="0">
            <a:picLocks/>
          </p:cNvPicPr>
          <p:nvPr/>
        </p:nvPicPr>
        <p:blipFill>
          <a:blip r:embed="rId3"/>
          <a:stretch>
            <a:fillRect/>
          </a:stretch>
        </p:blipFill>
        <p:spPr>
          <a:xfrm>
            <a:off x="109433" y="116632"/>
            <a:ext cx="1164549" cy="603200"/>
          </a:xfrm>
          <a:prstGeom prst="rect">
            <a:avLst/>
          </a:prstGeom>
        </p:spPr>
      </p:pic>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580593"/>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sp>
        <p:nvSpPr>
          <p:cNvPr id="6" name="Rectangle 5"/>
          <p:cNvSpPr/>
          <p:nvPr/>
        </p:nvSpPr>
        <p:spPr>
          <a:xfrm>
            <a:off x="1273982" y="1934262"/>
            <a:ext cx="10669662" cy="584775"/>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Microsoft’s Cloud Platform including IaaS, PaaS and SaaS</a:t>
            </a:r>
            <a:endParaRPr kumimoji="0" lang="en-US" sz="3200" b="0" i="0" u="none" strike="noStrike" kern="0" cap="none" spc="0" normalizeH="0" baseline="0" noProof="0" dirty="0">
              <a:ln>
                <a:noFill/>
              </a:ln>
              <a:solidFill>
                <a:srgbClr val="00B050"/>
              </a:solidFill>
              <a:effectLst/>
              <a:uLnTx/>
              <a:uFillTx/>
            </a:endParaRPr>
          </a:p>
        </p:txBody>
      </p:sp>
      <p:sp>
        <p:nvSpPr>
          <p:cNvPr id="7" name="Rectangle 6"/>
          <p:cNvSpPr/>
          <p:nvPr/>
        </p:nvSpPr>
        <p:spPr>
          <a:xfrm>
            <a:off x="1273982" y="3288480"/>
            <a:ext cx="10669662" cy="3046988"/>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Storage and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Networking</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Security</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Services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Virtual Machines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On-demand Resources and Services </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7394533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Account Activation</a:t>
            </a: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Cloud Discussion</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041743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68140" y="13091"/>
            <a:ext cx="7153275" cy="719138"/>
          </a:xfrm>
        </p:spPr>
        <p:txBody>
          <a:bodyPr vert="horz" wrap="square" lIns="146304" tIns="91440" rIns="146304" bIns="91440" rtlCol="0" anchor="t">
            <a:noAutofit/>
          </a:bodyPr>
          <a:lstStyle/>
          <a:p>
            <a:r>
              <a:rPr lang="en-US" sz="5400" dirty="0"/>
              <a:t>Azure Data Catalog</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0" y="148458"/>
            <a:ext cx="1468140" cy="66434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On-Line Catalog of Meta-Data about your Data Sources, with easy tagging and searching</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414196" y="3926751"/>
            <a:ext cx="10669662" cy="156966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Sourcing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Data discovery </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Data </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vetting</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27668900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96047" y="0"/>
            <a:ext cx="7153275" cy="719138"/>
          </a:xfrm>
        </p:spPr>
        <p:txBody>
          <a:bodyPr vert="horz" wrap="square" lIns="146304" tIns="91440" rIns="146304" bIns="91440" rtlCol="0" anchor="t">
            <a:noAutofit/>
          </a:bodyPr>
          <a:lstStyle/>
          <a:p>
            <a:r>
              <a:rPr lang="en-US" sz="5400" dirty="0"/>
              <a:t>Azure Data Factory</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a:picLocks noChangeAspect="1"/>
          </p:cNvPicPr>
          <p:nvPr/>
        </p:nvPicPr>
        <p:blipFill>
          <a:blip r:embed="rId3"/>
          <a:stretch>
            <a:fillRect/>
          </a:stretch>
        </p:blipFill>
        <p:spPr>
          <a:xfrm>
            <a:off x="111825" y="127125"/>
            <a:ext cx="1384222" cy="674385"/>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A pipeline system to move data in, perform activities on data, move data around, and move data out</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096084"/>
            <a:ext cx="10669662" cy="2062103"/>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Create solutions using multiple tools as a single process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Orchestrate processes - Scheduling</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Monitor and manage pipelines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Call and re-train Azure ML models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4995478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73970"/>
            <a:ext cx="7153275" cy="719138"/>
          </a:xfrm>
        </p:spPr>
        <p:txBody>
          <a:bodyPr vert="horz" wrap="square" lIns="146304" tIns="91440" rIns="146304" bIns="91440" rtlCol="0" anchor="t">
            <a:noAutofit/>
          </a:bodyPr>
          <a:lstStyle/>
          <a:p>
            <a:r>
              <a:rPr lang="en-US" sz="5400" dirty="0"/>
              <a:t>Event Hubs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94452" y="151776"/>
            <a:ext cx="1319744" cy="740046"/>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A system to ingest data from the web, </a:t>
            </a:r>
            <a:r>
              <a:rPr lang="en-US" sz="3200" kern="0" dirty="0" err="1">
                <a:solidFill>
                  <a:srgbClr val="00B050"/>
                </a:solidFill>
                <a:cs typeface="Times New Roman" panose="02020603050405020304" pitchFamily="18" charset="0"/>
              </a:rPr>
              <a:t>IoT</a:t>
            </a:r>
            <a:r>
              <a:rPr lang="en-US" sz="3200" kern="0" dirty="0">
                <a:solidFill>
                  <a:srgbClr val="00B050"/>
                </a:solidFill>
                <a:cs typeface="Times New Roman" panose="02020603050405020304" pitchFamily="18" charset="0"/>
              </a:rPr>
              <a:t>, and apps at scale</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001127"/>
            <a:ext cx="10669662" cy="2062103"/>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To stream in large amounts of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With </a:t>
            </a: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IoT</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 workloads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Use with variable or unpredictable large data loads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Similar to Kafka</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438685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635162" y="13091"/>
            <a:ext cx="7153275" cy="719138"/>
          </a:xfrm>
        </p:spPr>
        <p:txBody>
          <a:bodyPr vert="horz" wrap="square" lIns="146304" tIns="91440" rIns="146304" bIns="91440" rtlCol="0" anchor="t">
            <a:noAutofit/>
          </a:bodyPr>
          <a:lstStyle/>
          <a:p>
            <a:r>
              <a:rPr lang="en-US" sz="5400" dirty="0"/>
              <a:t>Data Lake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53919" y="164655"/>
            <a:ext cx="1260277" cy="715877"/>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Data storage </a:t>
            </a:r>
            <a:r>
              <a:rPr lang="en-US" sz="2000" kern="0" dirty="0">
                <a:solidFill>
                  <a:srgbClr val="00B050"/>
                </a:solidFill>
                <a:cs typeface="Times New Roman" panose="02020603050405020304" pitchFamily="18" charset="0"/>
              </a:rPr>
              <a:t>(Web-HDFS) </a:t>
            </a:r>
            <a:r>
              <a:rPr lang="en-US" sz="3200" kern="0" dirty="0">
                <a:solidFill>
                  <a:srgbClr val="00B050"/>
                </a:solidFill>
                <a:cs typeface="Times New Roman" panose="02020603050405020304" pitchFamily="18" charset="0"/>
              </a:rPr>
              <a:t>and Distributed Data Processing </a:t>
            </a:r>
            <a:r>
              <a:rPr lang="en-US" sz="2000" kern="0" dirty="0">
                <a:solidFill>
                  <a:srgbClr val="00B050"/>
                </a:solidFill>
                <a:cs typeface="Times New Roman" panose="02020603050405020304" pitchFamily="18" charset="0"/>
              </a:rPr>
              <a:t>(HIVE, Spark, </a:t>
            </a:r>
            <a:r>
              <a:rPr lang="en-US" sz="2000" kern="0" dirty="0" err="1">
                <a:solidFill>
                  <a:srgbClr val="00B050"/>
                </a:solidFill>
                <a:cs typeface="Times New Roman" panose="02020603050405020304" pitchFamily="18" charset="0"/>
              </a:rPr>
              <a:t>HBase</a:t>
            </a:r>
            <a:r>
              <a:rPr lang="en-US" sz="2000" kern="0" dirty="0">
                <a:solidFill>
                  <a:srgbClr val="00B050"/>
                </a:solidFill>
                <a:cs typeface="Times New Roman" panose="02020603050405020304" pitchFamily="18" charset="0"/>
              </a:rPr>
              <a:t>, Storm, U-SQL) </a:t>
            </a:r>
            <a:r>
              <a:rPr lang="en-US" sz="3200" kern="0" dirty="0">
                <a:solidFill>
                  <a:srgbClr val="00B050"/>
                </a:solidFill>
                <a:cs typeface="Times New Roman" panose="02020603050405020304" pitchFamily="18" charset="0"/>
              </a:rPr>
              <a:t>Engines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926751"/>
            <a:ext cx="10669662" cy="156966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Low-cost, high-throughput data store</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Non-relational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Larger storage limits than Blobs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66420389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13091"/>
            <a:ext cx="7153275" cy="719138"/>
          </a:xfrm>
        </p:spPr>
        <p:txBody>
          <a:bodyPr vert="horz" wrap="square" lIns="146304" tIns="91440" rIns="146304" bIns="91440" rtlCol="0" anchor="t">
            <a:noAutofit/>
          </a:bodyPr>
          <a:lstStyle/>
          <a:p>
            <a:r>
              <a:rPr lang="en-US" sz="5400" dirty="0" err="1"/>
              <a:t>DocumentDB</a:t>
            </a:r>
            <a:endParaRPr lang="en-US" sz="5400" dirty="0"/>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3" name="Rounded Rectangle 2"/>
          <p:cNvSpPr/>
          <p:nvPr/>
        </p:nvSpPr>
        <p:spPr bwMode="auto">
          <a:xfrm>
            <a:off x="982133" y="361244"/>
            <a:ext cx="304800" cy="146756"/>
          </a:xfrm>
          <a:prstGeom prst="round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An automatically-indexed, schema-agnostic JSON database</a:t>
            </a:r>
            <a:endParaRPr kumimoji="0" lang="en-US" sz="3200" b="0" i="0" u="none" strike="noStrike" kern="0" cap="none" spc="0" normalizeH="0" baseline="0" noProof="0" dirty="0">
              <a:ln>
                <a:noFill/>
              </a:ln>
              <a:solidFill>
                <a:srgbClr val="00B050"/>
              </a:solidFill>
              <a:effectLst/>
              <a:uLnTx/>
              <a:uFillTx/>
            </a:endParaRPr>
          </a:p>
        </p:txBody>
      </p:sp>
      <p:sp>
        <p:nvSpPr>
          <p:cNvPr id="9" name="Rectangle 8"/>
          <p:cNvSpPr/>
          <p:nvPr/>
        </p:nvSpPr>
        <p:spPr>
          <a:xfrm>
            <a:off x="1273982" y="3926751"/>
            <a:ext cx="10669662" cy="2554545"/>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Query non-relational data</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Schema defined per object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Document (JSON) – Oriented database</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Ad-hoc queries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Stored Procedures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5078685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8"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2055"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rPr>
              <a:t>The Cortana Intelligence Suite</a:t>
            </a:r>
          </a:p>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2800" b="1" i="0" u="none" strike="noStrike" kern="0" cap="none" spc="-102" normalizeH="0" baseline="0" noProof="0" dirty="0">
                <a:ln w="3175">
                  <a:noFill/>
                </a:ln>
                <a:solidFill>
                  <a:srgbClr val="0072C6"/>
                </a:solidFill>
                <a:effectLst/>
                <a:uLnTx/>
                <a:uFillTx/>
                <a:latin typeface="Segoe UI Light"/>
              </a:rPr>
              <a:t>Foundations – Process and Platform, Environment Configuration</a:t>
            </a:r>
            <a:endParaRPr kumimoji="0" lang="en-US" sz="2000" b="0" i="0" u="none" strike="noStrike" kern="0" cap="none" spc="0" normalizeH="0" baseline="0" noProof="0" dirty="0">
              <a:ln>
                <a:noFill/>
              </a:ln>
              <a:solidFill>
                <a:srgbClr val="FFFFFF">
                  <a:lumMod val="75000"/>
                </a:srgb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schemeClr val="bg1">
                  <a:lumMod val="50000"/>
                </a:scheme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schemeClr val="bg1">
                    <a:lumMod val="50000"/>
                  </a:schemeClr>
                </a:solidFill>
                <a:effectLst/>
                <a:uLnTx/>
                <a:uFillTx/>
                <a:latin typeface="Segoe UI Light"/>
              </a:rPr>
              <a:t>Microsoft Machine Learning and Data Science Team</a:t>
            </a: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49101" y="0"/>
            <a:ext cx="7153275" cy="719138"/>
          </a:xfrm>
        </p:spPr>
        <p:txBody>
          <a:bodyPr vert="horz" wrap="square" lIns="146304" tIns="91440" rIns="146304" bIns="91440" rtlCol="0" anchor="t">
            <a:noAutofit/>
          </a:bodyPr>
          <a:lstStyle/>
          <a:p>
            <a:r>
              <a:rPr lang="en-US" sz="5400" dirty="0"/>
              <a:t>SQL Database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680619"/>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6" name="Rectangle 5"/>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SQL Server Database Service in the Cloud</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1" y="3276948"/>
            <a:ext cx="10827707" cy="3539430"/>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a relational store</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full transactional support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have familiarity with SQL and T-SQL and SQL Server Objects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lots of flexible indexing</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do not want to manage a SQL Server</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have multitenant databases needed</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9103969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15982"/>
            <a:ext cx="7153275" cy="719138"/>
          </a:xfrm>
        </p:spPr>
        <p:txBody>
          <a:bodyPr vert="horz" wrap="square" lIns="146304" tIns="91440" rIns="146304" bIns="91440" rtlCol="0" anchor="t">
            <a:noAutofit/>
          </a:bodyPr>
          <a:lstStyle/>
          <a:p>
            <a:r>
              <a:rPr lang="en-US" sz="5400" dirty="0"/>
              <a:t>SQL Data Warehouse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580593"/>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6" name="Rectangle 5"/>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Scaling Data Warehouse Service in the Cloud</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441078"/>
            <a:ext cx="10669662" cy="2062103"/>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a large-data BI solution in the cloud</a:t>
            </a:r>
          </a:p>
          <a:p>
            <a:pPr marL="457200" lvl="0" indent="-457200" defTabSz="914400">
              <a:buFont typeface="Arial" panose="020B0604020202020204" pitchFamily="34" charset="0"/>
              <a:buChar char="•"/>
              <a:defRPr/>
            </a:pP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Wh</a:t>
            </a:r>
            <a:r>
              <a:rPr lang="en-US" sz="3200" kern="0" dirty="0" err="1">
                <a:solidFill>
                  <a:srgbClr val="00B050"/>
                </a:solidFill>
                <a:cs typeface="Times New Roman" panose="02020603050405020304" pitchFamily="18" charset="0"/>
              </a:rPr>
              <a:t>en</a:t>
            </a:r>
            <a:r>
              <a:rPr lang="en-US" sz="3200" kern="0" dirty="0">
                <a:solidFill>
                  <a:srgbClr val="00B050"/>
                </a:solidFill>
                <a:cs typeface="Times New Roman" panose="02020603050405020304" pitchFamily="18" charset="0"/>
              </a:rPr>
              <a:t> you are using lots of relational data</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lower cost relational storage than Blobs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pause-able scaled compute</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7651848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Set up the Data Science Virtual Machine</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74503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695"/>
            <a:ext cx="7153275" cy="719138"/>
          </a:xfrm>
        </p:spPr>
        <p:txBody>
          <a:bodyPr vert="horz" wrap="square" lIns="146304" tIns="91440" rIns="146304" bIns="91440" rtlCol="0" anchor="t">
            <a:noAutofit/>
          </a:bodyPr>
          <a:lstStyle/>
          <a:p>
            <a:r>
              <a:rPr lang="en-US" sz="5400" dirty="0"/>
              <a:t>Azure ML</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125204"/>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20706" y="125473"/>
            <a:ext cx="1293490" cy="594360"/>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multi-platform environment and engine to create and deploy Machine Learning models and API’s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656902"/>
            <a:ext cx="10895440"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predictive analytics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share Data Science experiments across teams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call-able API’s for ML functions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also have R and Python experience on your Data Science team</a:t>
            </a:r>
          </a:p>
        </p:txBody>
      </p:sp>
    </p:spTree>
    <p:extLst>
      <p:ext uri="{BB962C8B-B14F-4D97-AF65-F5344CB8AC3E}">
        <p14:creationId xmlns:p14="http://schemas.microsoft.com/office/powerpoint/2010/main" val="18357759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63084"/>
            <a:ext cx="7153275" cy="719138"/>
          </a:xfrm>
        </p:spPr>
        <p:txBody>
          <a:bodyPr vert="horz" wrap="square" lIns="146304" tIns="91440" rIns="146304" bIns="91440" rtlCol="0" anchor="t">
            <a:noAutofit/>
          </a:bodyPr>
          <a:lstStyle/>
          <a:p>
            <a:r>
              <a:rPr lang="en-US" sz="5400" dirty="0"/>
              <a:t>Microsoft R Server (MRS)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01148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20706" y="125473"/>
            <a:ext cx="1293490" cy="594360"/>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scalable, </a:t>
            </a:r>
            <a:r>
              <a:rPr lang="en-US" sz="3200" kern="0" dirty="0" smtClean="0">
                <a:solidFill>
                  <a:srgbClr val="00B050"/>
                </a:solidFill>
                <a:cs typeface="Times New Roman" panose="02020603050405020304" pitchFamily="18" charset="0"/>
              </a:rPr>
              <a:t>high-performance R </a:t>
            </a:r>
            <a:r>
              <a:rPr lang="en-US" sz="3200" kern="0" dirty="0">
                <a:solidFill>
                  <a:srgbClr val="00B050"/>
                </a:solidFill>
                <a:cs typeface="Times New Roman" panose="02020603050405020304" pitchFamily="18" charset="0"/>
              </a:rPr>
              <a:t>engine used in on-</a:t>
            </a:r>
            <a:r>
              <a:rPr lang="en-US" sz="3200" kern="0" dirty="0" err="1">
                <a:solidFill>
                  <a:srgbClr val="00B050"/>
                </a:solidFill>
                <a:cs typeface="Times New Roman" panose="02020603050405020304" pitchFamily="18" charset="0"/>
              </a:rPr>
              <a:t>prem</a:t>
            </a:r>
            <a:r>
              <a:rPr lang="en-US" sz="3200" kern="0" dirty="0">
                <a:solidFill>
                  <a:srgbClr val="00B050"/>
                </a:solidFill>
                <a:cs typeface="Times New Roman" panose="02020603050405020304" pitchFamily="18" charset="0"/>
              </a:rPr>
              <a:t>, in-cloud, and in-service areas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825151"/>
            <a:ext cx="10669662" cy="1569660"/>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use the R language and environment for data processing at scale</a:t>
            </a:r>
          </a:p>
          <a:p>
            <a:pPr marL="457200" lvl="0" indent="-457200" defTabSz="914400">
              <a:buFont typeface="Arial" panose="020B0604020202020204" pitchFamily="34" charset="0"/>
              <a:buChar char="•"/>
              <a:defRPr/>
            </a:pP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5794850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80444" y="42597"/>
            <a:ext cx="7153275" cy="719138"/>
          </a:xfrm>
        </p:spPr>
        <p:txBody>
          <a:bodyPr vert="horz" wrap="square" lIns="146304" tIns="91440" rIns="146304" bIns="91440" rtlCol="0" anchor="t">
            <a:noAutofit/>
          </a:bodyPr>
          <a:lstStyle/>
          <a:p>
            <a:r>
              <a:rPr lang="en-US" sz="5400" dirty="0"/>
              <a:t>HDInsight</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35264"/>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60600" y="181756"/>
            <a:ext cx="1419844" cy="65362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Microsoft’s implementation of apache Hadoop (as a service) that uses </a:t>
            </a:r>
            <a:r>
              <a:rPr lang="en-US" sz="3200" kern="0" dirty="0" smtClean="0">
                <a:solidFill>
                  <a:srgbClr val="00B050"/>
                </a:solidFill>
                <a:cs typeface="Times New Roman" panose="02020603050405020304" pitchFamily="18" charset="0"/>
              </a:rPr>
              <a:t>Blob or Azure Data Lake </a:t>
            </a:r>
            <a:r>
              <a:rPr lang="en-US" sz="3200" kern="0" dirty="0">
                <a:solidFill>
                  <a:srgbClr val="00B050"/>
                </a:solidFill>
                <a:cs typeface="Times New Roman" panose="02020603050405020304" pitchFamily="18" charset="0"/>
              </a:rPr>
              <a:t>for persistent storage</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800579"/>
            <a:ext cx="10669662" cy="2554545"/>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process large scale data (PB+)</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want to use Hadoop or Spark as a service</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to compute data and retire the servers, but retain the results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your team is familiar with the Hadoop Zoo</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24333901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35289" y="-15982"/>
            <a:ext cx="7153275" cy="719138"/>
          </a:xfrm>
        </p:spPr>
        <p:txBody>
          <a:bodyPr vert="horz" wrap="square" lIns="146304" tIns="91440" rIns="146304" bIns="91440" rtlCol="0" anchor="t">
            <a:noAutofit/>
          </a:bodyPr>
          <a:lstStyle/>
          <a:p>
            <a:r>
              <a:rPr lang="en-US" sz="5400" dirty="0"/>
              <a:t>Stream Analytics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842202"/>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0" y="2"/>
            <a:ext cx="1535289" cy="719832"/>
          </a:xfrm>
          <a:prstGeom prst="rect">
            <a:avLst/>
          </a:prstGeom>
        </p:spPr>
      </p:pic>
      <p:sp>
        <p:nvSpPr>
          <p:cNvPr id="7" name="Rectangle 6"/>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Real-time cloud-based stream processing</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552051"/>
            <a:ext cx="11019618"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For complex event processing</a:t>
            </a:r>
          </a:p>
          <a:p>
            <a:pPr marL="457200" lvl="0" indent="-457200" defTabSz="914400">
              <a:buFont typeface="Arial" panose="020B0604020202020204" pitchFamily="34" charset="0"/>
              <a:buChar char="•"/>
              <a:defRPr/>
            </a:pP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IoT</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 streaming workloads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to ingest need millions of records per second</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a:t>
            </a:r>
            <a:r>
              <a:rPr lang="en-US" sz="3200" kern="0" dirty="0">
                <a:solidFill>
                  <a:srgbClr val="00B050"/>
                </a:solidFill>
                <a:cs typeface="Times New Roman" panose="02020603050405020304" pitchFamily="18" charset="0"/>
              </a:rPr>
              <a:t>JSON, Delimited, and Avro data processing</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Similar to Apache Storm</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5281949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5" y="32039"/>
            <a:ext cx="7153275" cy="719138"/>
          </a:xfrm>
        </p:spPr>
        <p:txBody>
          <a:bodyPr vert="horz" wrap="square" lIns="146304" tIns="91440" rIns="146304" bIns="91440" rtlCol="0" anchor="t">
            <a:noAutofit/>
          </a:bodyPr>
          <a:lstStyle/>
          <a:p>
            <a:r>
              <a:rPr lang="en-US" sz="5400" dirty="0"/>
              <a:t>Power BI</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01148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43514" y="135991"/>
            <a:ext cx="1270681" cy="58384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Interactive Report and Visualization creation for computing and mobile platforms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550089"/>
            <a:ext cx="10669662"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and view interactive reports that combine multiple datasets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a:t>
            </a:r>
            <a:r>
              <a:rPr lang="en-US" sz="3200" kern="0" dirty="0">
                <a:solidFill>
                  <a:srgbClr val="00B050"/>
                </a:solidFill>
                <a:cs typeface="Times New Roman" panose="02020603050405020304" pitchFamily="18" charset="0"/>
              </a:rPr>
              <a:t>d to embed reporting into an application</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customi</a:t>
            </a:r>
            <a:r>
              <a:rPr lang="en-US" sz="3200" kern="0" dirty="0" err="1">
                <a:solidFill>
                  <a:srgbClr val="00B050"/>
                </a:solidFill>
                <a:cs typeface="Times New Roman" panose="02020603050405020304" pitchFamily="18" charset="0"/>
              </a:rPr>
              <a:t>zable</a:t>
            </a:r>
            <a:r>
              <a:rPr lang="en-US" sz="3200" kern="0" dirty="0">
                <a:solidFill>
                  <a:srgbClr val="00B050"/>
                </a:solidFill>
                <a:cs typeface="Times New Roman" panose="02020603050405020304" pitchFamily="18" charset="0"/>
              </a:rPr>
              <a:t> visualizations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shared datasets, reports, and dashboards that you publish to your team</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82678524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658938" y="0"/>
            <a:ext cx="10777537" cy="719138"/>
          </a:xfrm>
        </p:spPr>
        <p:txBody>
          <a:bodyPr vert="horz" wrap="square" lIns="146304" tIns="91440" rIns="146304" bIns="91440" rtlCol="0" anchor="t">
            <a:noAutofit/>
          </a:bodyPr>
          <a:lstStyle/>
          <a:p>
            <a:r>
              <a:rPr lang="en-US" sz="4000" dirty="0"/>
              <a:t>Cortana and Cognitive Services, Bot Framework</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657459"/>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a:picLocks noChangeAspect="1"/>
          </p:cNvPicPr>
          <p:nvPr/>
        </p:nvPicPr>
        <p:blipFill>
          <a:blip r:embed="rId3"/>
          <a:stretch>
            <a:fillRect/>
          </a:stretch>
        </p:blipFill>
        <p:spPr>
          <a:xfrm>
            <a:off x="101822" y="86321"/>
            <a:ext cx="1312373" cy="685326"/>
          </a:xfrm>
          <a:prstGeom prst="rect">
            <a:avLst/>
          </a:prstGeom>
        </p:spPr>
      </p:pic>
      <p:sp>
        <p:nvSpPr>
          <p:cNvPr id="7" name="Rectangle 6"/>
          <p:cNvSpPr/>
          <p:nvPr/>
        </p:nvSpPr>
        <p:spPr>
          <a:xfrm>
            <a:off x="1273982" y="1934262"/>
            <a:ext cx="10669662" cy="1569660"/>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Intelligent assistant available in computing and mobile platforms, integrated into user’s ecostructure, speech and vision interaction</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457328"/>
            <a:ext cx="10669662" cy="2062103"/>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your users to interact with your solution in a natural language format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have an application of your solution that lends itself to the user’s connected ecostructure</a:t>
            </a:r>
          </a:p>
        </p:txBody>
      </p:sp>
    </p:spTree>
    <p:extLst>
      <p:ext uri="{BB962C8B-B14F-4D97-AF65-F5344CB8AC3E}">
        <p14:creationId xmlns:p14="http://schemas.microsoft.com/office/powerpoint/2010/main" val="28914031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476090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6"/>
          </p:nvPr>
        </p:nvSpPr>
        <p:spPr/>
        <p:txBody>
          <a:bodyPr/>
          <a:lstStyle/>
          <a:p>
            <a:fld id="{FAADACFB-7C71-4E89-89D2-7BBA40B7BFA9}" type="slidenum">
              <a:rPr lang="en-US" smtClean="0">
                <a:solidFill>
                  <a:srgbClr val="505050"/>
                </a:solidFill>
              </a:rPr>
              <a:pPr/>
              <a:t>3</a:t>
            </a:fld>
            <a:endParaRPr lang="en-US" dirty="0">
              <a:solidFill>
                <a:srgbClr val="505050"/>
              </a:solidFill>
            </a:endParaRPr>
          </a:p>
        </p:txBody>
      </p:sp>
      <p:pic>
        <p:nvPicPr>
          <p:cNvPr id="3" name="Picture 2"/>
          <p:cNvPicPr>
            <a:picLocks noChangeAspect="1"/>
          </p:cNvPicPr>
          <p:nvPr/>
        </p:nvPicPr>
        <p:blipFill>
          <a:blip r:embed="rId3"/>
          <a:stretch>
            <a:fillRect/>
          </a:stretch>
        </p:blipFill>
        <p:spPr>
          <a:xfrm>
            <a:off x="0" y="-1"/>
            <a:ext cx="9348716" cy="7011537"/>
          </a:xfrm>
          <a:prstGeom prst="rect">
            <a:avLst/>
          </a:prstGeom>
          <a:ln>
            <a:noFill/>
          </a:ln>
          <a:effectLst>
            <a:outerShdw blurRad="292100" dist="139700" dir="2700000" algn="tl" rotWithShape="0">
              <a:srgbClr val="333333">
                <a:alpha val="65000"/>
              </a:srgbClr>
            </a:outerShdw>
          </a:effectLst>
        </p:spPr>
      </p:pic>
      <p:cxnSp>
        <p:nvCxnSpPr>
          <p:cNvPr id="5" name="Straight Connector 4"/>
          <p:cNvCxnSpPr>
            <a:cxnSpLocks/>
          </p:cNvCxnSpPr>
          <p:nvPr/>
        </p:nvCxnSpPr>
        <p:spPr>
          <a:xfrm>
            <a:off x="0" y="1651379"/>
            <a:ext cx="12217215" cy="54591"/>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p:cNvCxnSpPr>
            <a:cxnSpLocks/>
          </p:cNvCxnSpPr>
          <p:nvPr/>
        </p:nvCxnSpPr>
        <p:spPr>
          <a:xfrm>
            <a:off x="2272" y="3769061"/>
            <a:ext cx="12217215" cy="54591"/>
          </a:xfrm>
          <a:prstGeom prst="line">
            <a:avLst/>
          </a:prstGeom>
        </p:spPr>
        <p:style>
          <a:lnRef idx="3">
            <a:schemeClr val="dk1"/>
          </a:lnRef>
          <a:fillRef idx="0">
            <a:schemeClr val="dk1"/>
          </a:fillRef>
          <a:effectRef idx="2">
            <a:schemeClr val="dk1"/>
          </a:effectRef>
          <a:fontRef idx="minor">
            <a:schemeClr val="tx1"/>
          </a:fontRef>
        </p:style>
      </p:cxnSp>
      <p:sp>
        <p:nvSpPr>
          <p:cNvPr id="11" name="TextBox 10"/>
          <p:cNvSpPr txBox="1"/>
          <p:nvPr/>
        </p:nvSpPr>
        <p:spPr>
          <a:xfrm>
            <a:off x="9717205" y="573206"/>
            <a:ext cx="2500009" cy="764275"/>
          </a:xfrm>
          <a:prstGeom prst="rect">
            <a:avLst/>
          </a:prstGeom>
        </p:spPr>
        <p:txBody>
          <a:bodyPr vert="horz" wrap="none" lIns="91440" tIns="91440" rIns="91440" bIns="91440" rtlCol="0" anchor="t">
            <a:noAutofit/>
          </a:bodyPr>
          <a:lstStyle/>
          <a:p>
            <a:r>
              <a:rPr lang="en-US" sz="3200" b="1" dirty="0">
                <a:solidFill>
                  <a:schemeClr val="bg2">
                    <a:lumMod val="75000"/>
                    <a:lumOff val="25000"/>
                  </a:schemeClr>
                </a:solidFill>
                <a:latin typeface="Segoe UI" pitchFamily="34" charset="0"/>
                <a:ea typeface="Segoe UI" pitchFamily="34" charset="0"/>
                <a:cs typeface="Segoe UI" pitchFamily="34" charset="0"/>
              </a:rPr>
              <a:t>Class</a:t>
            </a:r>
          </a:p>
        </p:txBody>
      </p:sp>
      <p:sp>
        <p:nvSpPr>
          <p:cNvPr id="12" name="TextBox 11"/>
          <p:cNvSpPr txBox="1"/>
          <p:nvPr/>
        </p:nvSpPr>
        <p:spPr>
          <a:xfrm>
            <a:off x="9717205" y="2333284"/>
            <a:ext cx="2500009" cy="764275"/>
          </a:xfrm>
          <a:prstGeom prst="rect">
            <a:avLst/>
          </a:prstGeom>
        </p:spPr>
        <p:txBody>
          <a:bodyPr vert="horz" wrap="none" lIns="91440" tIns="91440" rIns="91440" bIns="91440" rtlCol="0" anchor="t">
            <a:noAutofit/>
          </a:bodyPr>
          <a:lstStyle/>
          <a:p>
            <a:r>
              <a:rPr lang="en-US" sz="3200" b="1" dirty="0">
                <a:solidFill>
                  <a:schemeClr val="tx1">
                    <a:lumMod val="50000"/>
                  </a:schemeClr>
                </a:solidFill>
                <a:latin typeface="Segoe UI" pitchFamily="34" charset="0"/>
                <a:ea typeface="Segoe UI" pitchFamily="34" charset="0"/>
                <a:cs typeface="Segoe UI" pitchFamily="34" charset="0"/>
              </a:rPr>
              <a:t>Self-Study</a:t>
            </a:r>
          </a:p>
        </p:txBody>
      </p:sp>
      <p:sp>
        <p:nvSpPr>
          <p:cNvPr id="13" name="TextBox 12"/>
          <p:cNvSpPr txBox="1"/>
          <p:nvPr/>
        </p:nvSpPr>
        <p:spPr>
          <a:xfrm>
            <a:off x="9717205" y="4833104"/>
            <a:ext cx="2500009" cy="764275"/>
          </a:xfrm>
          <a:prstGeom prst="rect">
            <a:avLst/>
          </a:prstGeom>
        </p:spPr>
        <p:txBody>
          <a:bodyPr vert="horz" wrap="none" lIns="91440" tIns="91440" rIns="91440" bIns="91440" rtlCol="0" anchor="t">
            <a:noAutofit/>
          </a:bodyPr>
          <a:lstStyle/>
          <a:p>
            <a:r>
              <a:rPr lang="en-US" sz="3200" b="1" dirty="0">
                <a:solidFill>
                  <a:srgbClr val="00B050"/>
                </a:solidFill>
                <a:latin typeface="Segoe UI" pitchFamily="34" charset="0"/>
                <a:ea typeface="Segoe UI" pitchFamily="34" charset="0"/>
                <a:cs typeface="Segoe UI" pitchFamily="34" charset="0"/>
              </a:rPr>
              <a:t>Projects</a:t>
            </a:r>
          </a:p>
        </p:txBody>
      </p:sp>
    </p:spTree>
    <p:extLst>
      <p:ext uri="{BB962C8B-B14F-4D97-AF65-F5344CB8AC3E}">
        <p14:creationId xmlns:p14="http://schemas.microsoft.com/office/powerpoint/2010/main" val="24449195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0-#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0-#ppt_w/2"/>
                                          </p:val>
                                        </p:tav>
                                        <p:tav tm="100000">
                                          <p:val>
                                            <p:strVal val="#ppt_x"/>
                                          </p:val>
                                        </p:tav>
                                      </p:tavLst>
                                    </p:anim>
                                    <p:anim calcmode="lin" valueType="num">
                                      <p:cBhvr additive="base">
                                        <p:cTn id="2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3: </a:t>
            </a:r>
            <a:br>
              <a:rPr lang="en-US" dirty="0"/>
            </a:br>
            <a:r>
              <a:rPr lang="en-US" sz="4400" dirty="0"/>
              <a:t>Setting up Your Development Environment</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58874099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Primary Development Tools:</a:t>
            </a:r>
          </a:p>
        </p:txBody>
      </p:sp>
      <p:sp>
        <p:nvSpPr>
          <p:cNvPr id="3" name="Rectangle 2"/>
          <p:cNvSpPr/>
          <p:nvPr/>
        </p:nvSpPr>
        <p:spPr>
          <a:xfrm>
            <a:off x="1072444" y="1207895"/>
            <a:ext cx="10600248" cy="4832092"/>
          </a:xfrm>
          <a:prstGeom prst="rect">
            <a:avLst/>
          </a:prstGeom>
        </p:spPr>
        <p:txBody>
          <a:bodyPr wrap="square">
            <a:spAutoFit/>
          </a:bodyPr>
          <a:lstStyle/>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The Azure Portal</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SDK</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PowerShell and ARM Templates</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Data Catalog</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ML Interface</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Visual Studio (and RTVS)</a:t>
            </a:r>
          </a:p>
          <a:p>
            <a:pPr marL="685800" indent="-685800">
              <a:buFont typeface="Arial" panose="020B0604020202020204" pitchFamily="34" charset="0"/>
              <a:buChar char="•"/>
            </a:pPr>
            <a:r>
              <a:rPr lang="en-US" sz="4400">
                <a:solidFill>
                  <a:srgbClr val="002864"/>
                </a:solidFill>
                <a:latin typeface="+mj-lt"/>
                <a:cs typeface="Times New Roman" panose="02020603050405020304" pitchFamily="18" charset="0"/>
              </a:rPr>
              <a:t>Storage </a:t>
            </a:r>
            <a:r>
              <a:rPr lang="en-US" sz="4400" dirty="0">
                <a:solidFill>
                  <a:srgbClr val="002864"/>
                </a:solidFill>
                <a:latin typeface="+mj-lt"/>
                <a:cs typeface="Times New Roman" panose="02020603050405020304" pitchFamily="18" charset="0"/>
              </a:rPr>
              <a:t>Explorer</a:t>
            </a:r>
          </a:p>
        </p:txBody>
      </p:sp>
    </p:spTree>
    <p:extLst>
      <p:ext uri="{BB962C8B-B14F-4D97-AF65-F5344CB8AC3E}">
        <p14:creationId xmlns:p14="http://schemas.microsoft.com/office/powerpoint/2010/main" val="3197854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Setting up the Storage Account and additional tools</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3084769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2050"/>
        </a:solidFill>
        <a:effectLst/>
      </p:bgPr>
    </p:bg>
    <p:spTree>
      <p:nvGrpSpPr>
        <p:cNvPr id="1" name=""/>
        <p:cNvGrpSpPr/>
        <p:nvPr/>
      </p:nvGrpSpPr>
      <p:grpSpPr>
        <a:xfrm>
          <a:off x="0" y="0"/>
          <a:ext cx="0" cy="0"/>
          <a:chOff x="0" y="0"/>
          <a:chExt cx="0" cy="0"/>
        </a:xfrm>
      </p:grpSpPr>
      <p:sp>
        <p:nvSpPr>
          <p:cNvPr id="3" name="Text Placeholder 2"/>
          <p:cNvSpPr txBox="1">
            <a:spLocks/>
          </p:cNvSpPr>
          <p:nvPr/>
        </p:nvSpPr>
        <p:spPr>
          <a:xfrm>
            <a:off x="4414191" y="1532131"/>
            <a:ext cx="7514284" cy="427296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1000"/>
              </a:spcBef>
            </a:pPr>
            <a:r>
              <a:rPr lang="en-US" sz="3200" dirty="0">
                <a:solidFill>
                  <a:schemeClr val="bg1"/>
                </a:solidFill>
                <a:latin typeface="Segoe UI Light"/>
              </a:rPr>
              <a:t>Skills check – you should now be able to:</a:t>
            </a:r>
          </a:p>
          <a:p>
            <a:pPr>
              <a:lnSpc>
                <a:spcPct val="100000"/>
              </a:lnSpc>
              <a:spcBef>
                <a:spcPts val="1000"/>
              </a:spcBef>
            </a:pPr>
            <a:endParaRPr lang="en-US" sz="3200" dirty="0">
              <a:solidFill>
                <a:schemeClr val="bg1"/>
              </a:solidFill>
              <a:latin typeface="Segoe UI Light"/>
            </a:endParaRPr>
          </a:p>
          <a:p>
            <a:pPr marL="514350" indent="-514350">
              <a:lnSpc>
                <a:spcPct val="100000"/>
              </a:lnSpc>
              <a:spcBef>
                <a:spcPts val="1000"/>
              </a:spcBef>
              <a:buAutoNum type="arabicPeriod"/>
            </a:pPr>
            <a:r>
              <a:rPr lang="en-US" sz="3200" dirty="0">
                <a:solidFill>
                  <a:schemeClr val="bg1"/>
                </a:solidFill>
                <a:latin typeface="Segoe UI Light"/>
              </a:rPr>
              <a:t>Understand the CIS Process</a:t>
            </a:r>
          </a:p>
          <a:p>
            <a:pPr marL="514350" indent="-514350">
              <a:lnSpc>
                <a:spcPct val="100000"/>
              </a:lnSpc>
              <a:spcBef>
                <a:spcPts val="1000"/>
              </a:spcBef>
              <a:buAutoNum type="arabicPeriod"/>
            </a:pPr>
            <a:r>
              <a:rPr lang="en-US" sz="3200" dirty="0">
                <a:solidFill>
                  <a:schemeClr val="bg1"/>
                </a:solidFill>
                <a:latin typeface="Segoe UI Light"/>
              </a:rPr>
              <a:t>Understand the CIS Platform</a:t>
            </a:r>
          </a:p>
          <a:p>
            <a:pPr marL="514350" indent="-514350">
              <a:lnSpc>
                <a:spcPct val="100000"/>
              </a:lnSpc>
              <a:spcBef>
                <a:spcPts val="1000"/>
              </a:spcBef>
              <a:buAutoNum type="arabicPeriod"/>
            </a:pPr>
            <a:r>
              <a:rPr lang="en-US" sz="3200" dirty="0">
                <a:solidFill>
                  <a:schemeClr val="bg1"/>
                </a:solidFill>
                <a:latin typeface="Segoe UI Light"/>
              </a:rPr>
              <a:t>Set up and Configure your Development Environments</a:t>
            </a:r>
          </a:p>
          <a:p>
            <a:pPr marL="514350" indent="-514350">
              <a:lnSpc>
                <a:spcPct val="100000"/>
              </a:lnSpc>
              <a:spcBef>
                <a:spcPts val="1000"/>
              </a:spcBef>
              <a:buAutoNum type="arabicPeriod"/>
            </a:pPr>
            <a:endParaRPr lang="en-US" sz="3200" dirty="0">
              <a:solidFill>
                <a:schemeClr val="bg1"/>
              </a:solidFill>
              <a:latin typeface="Segoe UI Light"/>
            </a:endParaRP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0"/>
            <a:ext cx="11755438" cy="1084263"/>
          </a:xfrm>
        </p:spPr>
        <p:txBody>
          <a:bodyPr/>
          <a:lstStyle/>
          <a:p>
            <a:r>
              <a:rPr lang="en-US" sz="6600" dirty="0">
                <a:solidFill>
                  <a:schemeClr val="tx1"/>
                </a:solidFill>
              </a:rPr>
              <a:t>Introduction</a:t>
            </a:r>
          </a:p>
        </p:txBody>
      </p:sp>
      <p:sp>
        <p:nvSpPr>
          <p:cNvPr id="3" name="Text Placeholder 2"/>
          <p:cNvSpPr>
            <a:spLocks noGrp="1"/>
          </p:cNvSpPr>
          <p:nvPr>
            <p:ph sz="quarter" idx="4294967295"/>
          </p:nvPr>
        </p:nvSpPr>
        <p:spPr>
          <a:xfrm>
            <a:off x="0" y="1382713"/>
            <a:ext cx="5037138" cy="4443412"/>
          </a:xfrm>
        </p:spPr>
        <p:txBody>
          <a:bodyPr/>
          <a:lstStyle/>
          <a:p>
            <a:pPr>
              <a:spcBef>
                <a:spcPts val="600"/>
              </a:spcBef>
              <a:spcAft>
                <a:spcPts val="600"/>
              </a:spcAft>
            </a:pPr>
            <a:r>
              <a:rPr lang="en-US" sz="3600" dirty="0">
                <a:solidFill>
                  <a:srgbClr val="002864"/>
                </a:solidFill>
              </a:rPr>
              <a:t>Class hours</a:t>
            </a:r>
          </a:p>
          <a:p>
            <a:pPr>
              <a:spcBef>
                <a:spcPts val="600"/>
              </a:spcBef>
              <a:spcAft>
                <a:spcPts val="600"/>
              </a:spcAft>
            </a:pPr>
            <a:r>
              <a:rPr lang="en-US" sz="3600" dirty="0">
                <a:solidFill>
                  <a:srgbClr val="002864"/>
                </a:solidFill>
              </a:rPr>
              <a:t>Facilities</a:t>
            </a:r>
          </a:p>
          <a:p>
            <a:pPr>
              <a:spcBef>
                <a:spcPts val="600"/>
              </a:spcBef>
              <a:spcAft>
                <a:spcPts val="600"/>
              </a:spcAft>
            </a:pPr>
            <a:r>
              <a:rPr lang="en-US" sz="3600" dirty="0">
                <a:solidFill>
                  <a:srgbClr val="002864"/>
                </a:solidFill>
              </a:rPr>
              <a:t>Meals and Breaks</a:t>
            </a:r>
          </a:p>
          <a:p>
            <a:pPr>
              <a:spcBef>
                <a:spcPts val="600"/>
              </a:spcBef>
              <a:spcAft>
                <a:spcPts val="600"/>
              </a:spcAft>
            </a:pPr>
            <a:r>
              <a:rPr lang="en-US" sz="3600" dirty="0">
                <a:solidFill>
                  <a:srgbClr val="002864"/>
                </a:solidFill>
              </a:rPr>
              <a:t>Internet and Azure Access</a:t>
            </a:r>
          </a:p>
          <a:p>
            <a:pPr>
              <a:spcBef>
                <a:spcPts val="600"/>
              </a:spcBef>
              <a:spcAft>
                <a:spcPts val="600"/>
              </a:spcAft>
            </a:pPr>
            <a:r>
              <a:rPr lang="en-US" sz="3600" dirty="0">
                <a:solidFill>
                  <a:srgbClr val="002864"/>
                </a:solidFill>
              </a:rPr>
              <a:t>Labs</a:t>
            </a:r>
          </a:p>
          <a:p>
            <a:pPr>
              <a:spcBef>
                <a:spcPts val="600"/>
              </a:spcBef>
              <a:spcAft>
                <a:spcPts val="600"/>
              </a:spcAft>
            </a:pPr>
            <a:r>
              <a:rPr lang="en-US" sz="3600" dirty="0">
                <a:solidFill>
                  <a:srgbClr val="002864"/>
                </a:solidFill>
              </a:rPr>
              <a:t>Feedback </a:t>
            </a:r>
          </a:p>
        </p:txBody>
      </p:sp>
    </p:spTree>
    <p:extLst>
      <p:ext uri="{BB962C8B-B14F-4D97-AF65-F5344CB8AC3E}">
        <p14:creationId xmlns:p14="http://schemas.microsoft.com/office/powerpoint/2010/main" val="4086013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47884392"/>
              </p:ext>
            </p:extLst>
          </p:nvPr>
        </p:nvGraphicFramePr>
        <p:xfrm>
          <a:off x="150908" y="123242"/>
          <a:ext cx="12148221" cy="6753352"/>
        </p:xfrm>
        <a:graphic>
          <a:graphicData uri="http://schemas.openxmlformats.org/drawingml/2006/table">
            <a:tbl>
              <a:tblPr firstRow="1" bandRow="1">
                <a:tableStyleId>{5C22544A-7EE6-4342-B048-85BDC9FD1C3A}</a:tableStyleId>
              </a:tblPr>
              <a:tblGrid>
                <a:gridCol w="3179452">
                  <a:extLst>
                    <a:ext uri="{9D8B030D-6E8A-4147-A177-3AD203B41FA5}">
                      <a16:colId xmlns:a16="http://schemas.microsoft.com/office/drawing/2014/main" xmlns="" val="4229251263"/>
                    </a:ext>
                  </a:extLst>
                </a:gridCol>
                <a:gridCol w="4684889">
                  <a:extLst>
                    <a:ext uri="{9D8B030D-6E8A-4147-A177-3AD203B41FA5}">
                      <a16:colId xmlns:a16="http://schemas.microsoft.com/office/drawing/2014/main" xmlns="" val="3474366387"/>
                    </a:ext>
                  </a:extLst>
                </a:gridCol>
                <a:gridCol w="4283880">
                  <a:extLst>
                    <a:ext uri="{9D8B030D-6E8A-4147-A177-3AD203B41FA5}">
                      <a16:colId xmlns:a16="http://schemas.microsoft.com/office/drawing/2014/main" xmlns="" val="2028173251"/>
                    </a:ext>
                  </a:extLst>
                </a:gridCol>
              </a:tblGrid>
              <a:tr h="413512">
                <a:tc>
                  <a:txBody>
                    <a:bodyPr/>
                    <a:lstStyle/>
                    <a:p>
                      <a:r>
                        <a:rPr lang="en-US" sz="1700" dirty="0"/>
                        <a:t>Session</a:t>
                      </a:r>
                    </a:p>
                  </a:txBody>
                  <a:tcPr/>
                </a:tc>
                <a:tc>
                  <a:txBody>
                    <a:bodyPr/>
                    <a:lstStyle/>
                    <a:p>
                      <a:r>
                        <a:rPr lang="en-US" sz="1700" dirty="0"/>
                        <a:t>Concepts</a:t>
                      </a:r>
                    </a:p>
                  </a:txBody>
                  <a:tcPr/>
                </a:tc>
                <a:tc>
                  <a:txBody>
                    <a:bodyPr/>
                    <a:lstStyle/>
                    <a:p>
                      <a:r>
                        <a:rPr lang="en-US" sz="1700" dirty="0"/>
                        <a:t>Technologies</a:t>
                      </a:r>
                    </a:p>
                  </a:txBody>
                  <a:tcPr/>
                </a:tc>
                <a:extLst>
                  <a:ext uri="{0D108BD9-81ED-4DB2-BD59-A6C34878D82A}">
                    <a16:rowId xmlns:a16="http://schemas.microsoft.com/office/drawing/2014/main" xmlns="" val="1437138181"/>
                  </a:ext>
                </a:extLst>
              </a:tr>
              <a:tr h="1386840">
                <a:tc>
                  <a:txBody>
                    <a:bodyPr/>
                    <a:lstStyle/>
                    <a:p>
                      <a:r>
                        <a:rPr lang="en-US" sz="1700" dirty="0">
                          <a:solidFill>
                            <a:srgbClr val="0070C0"/>
                          </a:solidFill>
                        </a:rPr>
                        <a:t>Process and Platform</a:t>
                      </a:r>
                    </a:p>
                    <a:p>
                      <a:r>
                        <a:rPr lang="en-US" sz="1700" dirty="0">
                          <a:solidFill>
                            <a:srgbClr val="0070C0"/>
                          </a:solidFill>
                        </a:rPr>
                        <a:t>Environment Configuration</a:t>
                      </a:r>
                    </a:p>
                  </a:txBody>
                  <a:tcPr/>
                </a:tc>
                <a:tc>
                  <a:txBody>
                    <a:bodyPr/>
                    <a:lstStyle/>
                    <a:p>
                      <a:r>
                        <a:rPr lang="en-US" sz="1700" dirty="0">
                          <a:solidFill>
                            <a:srgbClr val="0070C0"/>
                          </a:solidFill>
                        </a:rPr>
                        <a:t>The CIS Process, CIS Platform components, Tools installation and overview</a:t>
                      </a:r>
                    </a:p>
                  </a:txBody>
                  <a:tcPr/>
                </a:tc>
                <a:tc>
                  <a:txBody>
                    <a:bodyPr/>
                    <a:lstStyle/>
                    <a:p>
                      <a:r>
                        <a:rPr lang="en-US" sz="1700" dirty="0">
                          <a:solidFill>
                            <a:srgbClr val="0070C0"/>
                          </a:solidFill>
                        </a:rPr>
                        <a:t>CRISP-DM,</a:t>
                      </a:r>
                      <a:r>
                        <a:rPr lang="en-US" sz="1700" baseline="0" dirty="0">
                          <a:solidFill>
                            <a:srgbClr val="0070C0"/>
                          </a:solidFill>
                        </a:rPr>
                        <a:t> </a:t>
                      </a:r>
                      <a:r>
                        <a:rPr lang="en-US" sz="1700" dirty="0">
                          <a:solidFill>
                            <a:srgbClr val="0070C0"/>
                          </a:solidFill>
                        </a:rPr>
                        <a:t>CIS, Azure Portal, ADC Interface</a:t>
                      </a:r>
                      <a:r>
                        <a:rPr lang="en-US" sz="1700" dirty="0"/>
                        <a:t>,</a:t>
                      </a:r>
                      <a:r>
                        <a:rPr lang="en-US" sz="1700" baseline="0" dirty="0"/>
                        <a:t> </a:t>
                      </a:r>
                      <a:r>
                        <a:rPr lang="en-US" sz="1700" dirty="0"/>
                        <a:t>Visual</a:t>
                      </a:r>
                      <a:r>
                        <a:rPr lang="en-US" sz="1700" baseline="0" dirty="0"/>
                        <a:t> </a:t>
                      </a:r>
                      <a:r>
                        <a:rPr lang="en-US" sz="1700" dirty="0"/>
                        <a:t>Studio Interface (and RTVS),  </a:t>
                      </a:r>
                      <a:r>
                        <a:rPr lang="en-US" sz="1700" dirty="0">
                          <a:solidFill>
                            <a:srgbClr val="0070C0"/>
                          </a:solidFill>
                        </a:rPr>
                        <a:t>Power BI Interface</a:t>
                      </a:r>
                      <a:r>
                        <a:rPr lang="en-US" sz="1700" dirty="0"/>
                        <a:t>,</a:t>
                      </a:r>
                      <a:r>
                        <a:rPr lang="en-US" sz="1700" baseline="0" dirty="0"/>
                        <a:t> </a:t>
                      </a:r>
                      <a:r>
                        <a:rPr lang="en-US" sz="1700" dirty="0"/>
                        <a:t>Azure Machine Learning Interface,</a:t>
                      </a:r>
                      <a:r>
                        <a:rPr lang="en-US" sz="1700" baseline="0" dirty="0"/>
                        <a:t> </a:t>
                      </a:r>
                      <a:r>
                        <a:rPr lang="en-US" sz="1700" dirty="0"/>
                        <a:t>Azure PowerShell, </a:t>
                      </a:r>
                      <a:r>
                        <a:rPr lang="en-US" sz="1700" dirty="0">
                          <a:solidFill>
                            <a:srgbClr val="0070C0"/>
                          </a:solidFill>
                        </a:rPr>
                        <a:t>Azure Storage Explorer</a:t>
                      </a:r>
                    </a:p>
                  </a:txBody>
                  <a:tcPr/>
                </a:tc>
                <a:extLst>
                  <a:ext uri="{0D108BD9-81ED-4DB2-BD59-A6C34878D82A}">
                    <a16:rowId xmlns:a16="http://schemas.microsoft.com/office/drawing/2014/main" xmlns="" val="2538727222"/>
                  </a:ext>
                </a:extLst>
              </a:tr>
              <a:tr h="868680">
                <a:tc>
                  <a:txBody>
                    <a:bodyPr/>
                    <a:lstStyle/>
                    <a:p>
                      <a:r>
                        <a:rPr lang="en-US" sz="1700" dirty="0">
                          <a:solidFill>
                            <a:srgbClr val="0070C0"/>
                          </a:solidFill>
                        </a:rPr>
                        <a:t>Data Discovery and Ingestion</a:t>
                      </a:r>
                    </a:p>
                  </a:txBody>
                  <a:tcPr/>
                </a:tc>
                <a:tc>
                  <a:txBody>
                    <a:bodyPr/>
                    <a:lstStyle/>
                    <a:p>
                      <a:r>
                        <a:rPr lang="en-US" sz="1700" dirty="0">
                          <a:solidFill>
                            <a:srgbClr val="0070C0"/>
                          </a:solidFill>
                        </a:rPr>
                        <a:t>Data sourcing</a:t>
                      </a:r>
                      <a:r>
                        <a:rPr lang="en-US" sz="1700" dirty="0"/>
                        <a:t>,</a:t>
                      </a:r>
                      <a:r>
                        <a:rPr lang="en-US" sz="1700" baseline="0" dirty="0"/>
                        <a:t> </a:t>
                      </a:r>
                      <a:r>
                        <a:rPr lang="en-US" sz="1700" dirty="0"/>
                        <a:t>Feature selection techniques,</a:t>
                      </a:r>
                      <a:r>
                        <a:rPr lang="en-US" sz="1700" baseline="0" dirty="0"/>
                        <a:t> </a:t>
                      </a:r>
                      <a:r>
                        <a:rPr lang="en-US" sz="1700" dirty="0">
                          <a:solidFill>
                            <a:srgbClr val="0070C0"/>
                          </a:solidFill>
                        </a:rPr>
                        <a:t>Data cataloging,</a:t>
                      </a:r>
                      <a:r>
                        <a:rPr lang="en-US" sz="1700" baseline="0" dirty="0">
                          <a:solidFill>
                            <a:srgbClr val="0070C0"/>
                          </a:solidFill>
                        </a:rPr>
                        <a:t> </a:t>
                      </a:r>
                      <a:r>
                        <a:rPr lang="en-US" sz="1700" dirty="0">
                          <a:solidFill>
                            <a:srgbClr val="0070C0"/>
                          </a:solidFill>
                        </a:rPr>
                        <a:t>Data Ingestion</a:t>
                      </a:r>
                      <a:r>
                        <a:rPr lang="en-US" sz="1700" dirty="0"/>
                        <a:t>,</a:t>
                      </a:r>
                      <a:r>
                        <a:rPr lang="en-US" sz="1700" baseline="0" dirty="0"/>
                        <a:t> </a:t>
                      </a:r>
                      <a:r>
                        <a:rPr lang="en-US" sz="1700" dirty="0"/>
                        <a:t>Data Exploration</a:t>
                      </a:r>
                    </a:p>
                  </a:txBody>
                  <a:tcPr/>
                </a:tc>
                <a:tc>
                  <a:txBody>
                    <a:bodyPr/>
                    <a:lstStyle/>
                    <a:p>
                      <a:r>
                        <a:rPr lang="en-US" sz="1700" dirty="0">
                          <a:solidFill>
                            <a:srgbClr val="0070C0"/>
                          </a:solidFill>
                        </a:rPr>
                        <a:t>Azure Data Catalog,</a:t>
                      </a:r>
                      <a:r>
                        <a:rPr lang="en-US" sz="1700" baseline="0" dirty="0">
                          <a:solidFill>
                            <a:srgbClr val="0070C0"/>
                          </a:solidFill>
                        </a:rPr>
                        <a:t> </a:t>
                      </a:r>
                      <a:r>
                        <a:rPr lang="en-US" sz="1700" dirty="0">
                          <a:solidFill>
                            <a:srgbClr val="0070C0"/>
                          </a:solidFill>
                        </a:rPr>
                        <a:t>Azure Storage</a:t>
                      </a:r>
                      <a:r>
                        <a:rPr lang="en-US" sz="1700" dirty="0"/>
                        <a:t>,</a:t>
                      </a:r>
                      <a:r>
                        <a:rPr lang="en-US" sz="1700" baseline="0" dirty="0"/>
                        <a:t> </a:t>
                      </a:r>
                      <a:r>
                        <a:rPr lang="en-US" sz="1700" dirty="0"/>
                        <a:t>Techniques for discovery</a:t>
                      </a:r>
                    </a:p>
                  </a:txBody>
                  <a:tcPr/>
                </a:tc>
                <a:extLst>
                  <a:ext uri="{0D108BD9-81ED-4DB2-BD59-A6C34878D82A}">
                    <a16:rowId xmlns:a16="http://schemas.microsoft.com/office/drawing/2014/main" xmlns="" val="3993360736"/>
                  </a:ext>
                </a:extLst>
              </a:tr>
              <a:tr h="868680">
                <a:tc>
                  <a:txBody>
                    <a:bodyPr/>
                    <a:lstStyle/>
                    <a:p>
                      <a:r>
                        <a:rPr lang="en-US" sz="1700" dirty="0">
                          <a:solidFill>
                            <a:srgbClr val="0070C0"/>
                          </a:solidFill>
                        </a:rPr>
                        <a:t>Data Preparation</a:t>
                      </a:r>
                    </a:p>
                  </a:txBody>
                  <a:tcPr/>
                </a:tc>
                <a:tc>
                  <a:txBody>
                    <a:bodyPr/>
                    <a:lstStyle/>
                    <a:p>
                      <a:r>
                        <a:rPr lang="en-US" sz="1700" dirty="0">
                          <a:solidFill>
                            <a:srgbClr val="0070C0"/>
                          </a:solidFill>
                        </a:rPr>
                        <a:t>Data selection</a:t>
                      </a:r>
                      <a:r>
                        <a:rPr lang="en-US" sz="1700" dirty="0"/>
                        <a:t>, including Features, Dimension reduction,</a:t>
                      </a:r>
                      <a:r>
                        <a:rPr lang="en-US" sz="1700" baseline="0" dirty="0"/>
                        <a:t> </a:t>
                      </a:r>
                      <a:r>
                        <a:rPr lang="en-US" sz="1700" dirty="0">
                          <a:solidFill>
                            <a:srgbClr val="0070C0"/>
                          </a:solidFill>
                        </a:rPr>
                        <a:t>Data processing,</a:t>
                      </a:r>
                      <a:r>
                        <a:rPr lang="en-US" sz="1700" baseline="0" dirty="0">
                          <a:solidFill>
                            <a:srgbClr val="0070C0"/>
                          </a:solidFill>
                        </a:rPr>
                        <a:t> </a:t>
                      </a:r>
                      <a:r>
                        <a:rPr lang="en-US" sz="1700" dirty="0">
                          <a:solidFill>
                            <a:srgbClr val="0070C0"/>
                          </a:solidFill>
                        </a:rPr>
                        <a:t>Data transformation and augmentation</a:t>
                      </a:r>
                    </a:p>
                  </a:txBody>
                  <a:tcPr/>
                </a:tc>
                <a:tc>
                  <a:txBody>
                    <a:bodyPr/>
                    <a:lstStyle/>
                    <a:p>
                      <a:r>
                        <a:rPr lang="en-US" sz="1700" dirty="0">
                          <a:solidFill>
                            <a:srgbClr val="0070C0"/>
                          </a:solidFill>
                        </a:rPr>
                        <a:t>Azure Data</a:t>
                      </a:r>
                      <a:r>
                        <a:rPr lang="en-US" sz="1700" baseline="0" dirty="0">
                          <a:solidFill>
                            <a:srgbClr val="0070C0"/>
                          </a:solidFill>
                        </a:rPr>
                        <a:t> Factory, </a:t>
                      </a:r>
                      <a:r>
                        <a:rPr lang="en-US" sz="1700" dirty="0">
                          <a:solidFill>
                            <a:srgbClr val="0070C0"/>
                          </a:solidFill>
                        </a:rPr>
                        <a:t>HDInsight</a:t>
                      </a:r>
                    </a:p>
                  </a:txBody>
                  <a:tcPr/>
                </a:tc>
                <a:extLst>
                  <a:ext uri="{0D108BD9-81ED-4DB2-BD59-A6C34878D82A}">
                    <a16:rowId xmlns:a16="http://schemas.microsoft.com/office/drawing/2014/main" xmlns="" val="3347203196"/>
                  </a:ext>
                </a:extLst>
              </a:tr>
              <a:tr h="609600">
                <a:tc>
                  <a:txBody>
                    <a:bodyPr/>
                    <a:lstStyle/>
                    <a:p>
                      <a:r>
                        <a:rPr lang="en-US" sz="1700" dirty="0"/>
                        <a:t>Modeling for Machine Learning and Data Mining</a:t>
                      </a:r>
                    </a:p>
                  </a:txBody>
                  <a:tcPr/>
                </a:tc>
                <a:tc>
                  <a:txBody>
                    <a:bodyPr/>
                    <a:lstStyle/>
                    <a:p>
                      <a:r>
                        <a:rPr lang="en-US" sz="1700" dirty="0"/>
                        <a:t>Algorithm selection and application,</a:t>
                      </a:r>
                      <a:r>
                        <a:rPr lang="en-US" sz="1700" baseline="0" dirty="0"/>
                        <a:t> </a:t>
                      </a:r>
                      <a:r>
                        <a:rPr lang="en-US" sz="1700" dirty="0"/>
                        <a:t>Parameter selection and adjustment</a:t>
                      </a:r>
                    </a:p>
                  </a:txBody>
                  <a:tcPr/>
                </a:tc>
                <a:tc>
                  <a:txBody>
                    <a:bodyPr/>
                    <a:lstStyle/>
                    <a:p>
                      <a:r>
                        <a:rPr lang="en-US" sz="1700" dirty="0"/>
                        <a:t>Azure Machine</a:t>
                      </a:r>
                      <a:r>
                        <a:rPr lang="en-US" sz="1700" baseline="0" dirty="0"/>
                        <a:t> </a:t>
                      </a:r>
                      <a:r>
                        <a:rPr lang="en-US" sz="1700" dirty="0"/>
                        <a:t>Learning,</a:t>
                      </a:r>
                      <a:r>
                        <a:rPr lang="en-US" sz="1700" baseline="0" dirty="0"/>
                        <a:t> </a:t>
                      </a:r>
                      <a:r>
                        <a:rPr lang="en-US" sz="1700" dirty="0"/>
                        <a:t>Microsoft R Server overview,</a:t>
                      </a:r>
                      <a:r>
                        <a:rPr lang="en-US" sz="1700" baseline="0" dirty="0"/>
                        <a:t> </a:t>
                      </a:r>
                      <a:r>
                        <a:rPr lang="en-US" sz="1700" dirty="0"/>
                        <a:t>Azure Data</a:t>
                      </a:r>
                      <a:r>
                        <a:rPr lang="en-US" sz="1700" baseline="0" dirty="0"/>
                        <a:t> Factory</a:t>
                      </a:r>
                      <a:endParaRPr lang="en-US" sz="1700" dirty="0"/>
                    </a:p>
                  </a:txBody>
                  <a:tcPr/>
                </a:tc>
                <a:extLst>
                  <a:ext uri="{0D108BD9-81ED-4DB2-BD59-A6C34878D82A}">
                    <a16:rowId xmlns:a16="http://schemas.microsoft.com/office/drawing/2014/main" xmlns="" val="518094913"/>
                  </a:ext>
                </a:extLst>
              </a:tr>
              <a:tr h="868680">
                <a:tc>
                  <a:txBody>
                    <a:bodyPr/>
                    <a:lstStyle/>
                    <a:p>
                      <a:r>
                        <a:rPr lang="en-US" sz="1700" dirty="0"/>
                        <a:t>Business Validation and Model Evaluation</a:t>
                      </a:r>
                    </a:p>
                  </a:txBody>
                  <a:tcPr/>
                </a:tc>
                <a:tc>
                  <a:txBody>
                    <a:bodyPr/>
                    <a:lstStyle/>
                    <a:p>
                      <a:r>
                        <a:rPr lang="en-US" sz="1700" dirty="0"/>
                        <a:t>Business validation of report and results,</a:t>
                      </a:r>
                      <a:r>
                        <a:rPr lang="en-US" sz="1700" baseline="0" dirty="0"/>
                        <a:t> </a:t>
                      </a:r>
                      <a:r>
                        <a:rPr lang="en-US" sz="1700" dirty="0"/>
                        <a:t>Model testing and cross-validation</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700" dirty="0"/>
                        <a:t>Azure Machine</a:t>
                      </a:r>
                      <a:r>
                        <a:rPr lang="en-US" sz="1700" baseline="0" dirty="0"/>
                        <a:t> </a:t>
                      </a:r>
                      <a:r>
                        <a:rPr lang="en-US" sz="1700" dirty="0"/>
                        <a:t>Learning,</a:t>
                      </a:r>
                      <a:r>
                        <a:rPr lang="en-US" sz="1700" baseline="0" dirty="0"/>
                        <a:t> </a:t>
                      </a:r>
                      <a:r>
                        <a:rPr lang="en-US" sz="1700" dirty="0"/>
                        <a:t>Microsoft R Server overview,</a:t>
                      </a:r>
                      <a:r>
                        <a:rPr lang="en-US" sz="1700" baseline="0" dirty="0"/>
                        <a:t> </a:t>
                      </a:r>
                      <a:r>
                        <a:rPr lang="en-US" sz="1700" dirty="0"/>
                        <a:t>Azure Data</a:t>
                      </a:r>
                      <a:r>
                        <a:rPr lang="en-US" sz="1700" baseline="0" dirty="0"/>
                        <a:t> Factory</a:t>
                      </a:r>
                      <a:r>
                        <a:rPr lang="en-US" sz="1700" dirty="0"/>
                        <a:t>,</a:t>
                      </a:r>
                      <a:r>
                        <a:rPr lang="en-US" sz="1700" baseline="0" dirty="0"/>
                        <a:t> </a:t>
                      </a:r>
                      <a:r>
                        <a:rPr lang="en-US" sz="1700" dirty="0"/>
                        <a:t>Business Validation,</a:t>
                      </a:r>
                      <a:r>
                        <a:rPr lang="en-US" sz="1700" baseline="0" dirty="0"/>
                        <a:t> </a:t>
                      </a:r>
                      <a:r>
                        <a:rPr lang="en-US" sz="1700" dirty="0"/>
                        <a:t>SQL DB, Azure Storage</a:t>
                      </a:r>
                    </a:p>
                  </a:txBody>
                  <a:tcPr/>
                </a:tc>
                <a:extLst>
                  <a:ext uri="{0D108BD9-81ED-4DB2-BD59-A6C34878D82A}">
                    <a16:rowId xmlns:a16="http://schemas.microsoft.com/office/drawing/2014/main" xmlns="" val="3905829341"/>
                  </a:ext>
                </a:extLst>
              </a:tr>
              <a:tr h="1127760">
                <a:tc>
                  <a:txBody>
                    <a:bodyPr/>
                    <a:lstStyle/>
                    <a:p>
                      <a:r>
                        <a:rPr lang="en-US" sz="1700" dirty="0"/>
                        <a:t>Deploying and </a:t>
                      </a:r>
                      <a:r>
                        <a:rPr lang="en-US" sz="1700" dirty="0">
                          <a:solidFill>
                            <a:srgbClr val="0070C0"/>
                          </a:solidFill>
                        </a:rPr>
                        <a:t>Accessing the Solution</a:t>
                      </a:r>
                    </a:p>
                  </a:txBody>
                  <a:tcPr/>
                </a:tc>
                <a:tc>
                  <a:txBody>
                    <a:bodyPr/>
                    <a:lstStyle/>
                    <a:p>
                      <a:r>
                        <a:rPr lang="en-US" sz="1700" dirty="0">
                          <a:solidFill>
                            <a:srgbClr val="0070C0"/>
                          </a:solidFill>
                        </a:rPr>
                        <a:t>Deploying the solution using Data Destinations</a:t>
                      </a:r>
                      <a:r>
                        <a:rPr lang="en-US" sz="1700" dirty="0"/>
                        <a:t>,</a:t>
                      </a:r>
                      <a:r>
                        <a:rPr lang="en-US" sz="1700" baseline="0" dirty="0"/>
                        <a:t> </a:t>
                      </a:r>
                      <a:r>
                        <a:rPr lang="en-US" sz="1700" dirty="0"/>
                        <a:t> Deploying the solution using API's</a:t>
                      </a:r>
                      <a:r>
                        <a:rPr lang="en-US" sz="1700" dirty="0">
                          <a:solidFill>
                            <a:srgbClr val="0070C0"/>
                          </a:solidFill>
                        </a:rPr>
                        <a:t>,</a:t>
                      </a:r>
                      <a:r>
                        <a:rPr lang="en-US" sz="1700" baseline="0" dirty="0">
                          <a:solidFill>
                            <a:srgbClr val="0070C0"/>
                          </a:solidFill>
                        </a:rPr>
                        <a:t> </a:t>
                      </a:r>
                      <a:r>
                        <a:rPr lang="en-US" sz="1700" dirty="0">
                          <a:solidFill>
                            <a:srgbClr val="0070C0"/>
                          </a:solidFill>
                        </a:rPr>
                        <a:t>Deploying the Solution using Queries and Reports</a:t>
                      </a:r>
                    </a:p>
                  </a:txBody>
                  <a:tcPr/>
                </a:tc>
                <a:tc>
                  <a:txBody>
                    <a:bodyPr/>
                    <a:lstStyle/>
                    <a:p>
                      <a:r>
                        <a:rPr lang="en-US" sz="1700" dirty="0">
                          <a:solidFill>
                            <a:srgbClr val="0070C0"/>
                          </a:solidFill>
                        </a:rPr>
                        <a:t>Azure Data Storage</a:t>
                      </a:r>
                      <a:r>
                        <a:rPr lang="en-US" sz="1700" dirty="0"/>
                        <a:t>, SQL DB,</a:t>
                      </a:r>
                      <a:r>
                        <a:rPr lang="en-US" sz="1700" baseline="0" dirty="0"/>
                        <a:t> </a:t>
                      </a:r>
                      <a:r>
                        <a:rPr lang="en-US" sz="1700" dirty="0"/>
                        <a:t>Azure Machine Learning API, Cognitive Services API,</a:t>
                      </a:r>
                      <a:r>
                        <a:rPr lang="en-US" sz="1700" baseline="0" dirty="0"/>
                        <a:t> </a:t>
                      </a:r>
                      <a:r>
                        <a:rPr lang="en-US" sz="1700" dirty="0">
                          <a:solidFill>
                            <a:srgbClr val="0070C0"/>
                          </a:solidFill>
                        </a:rPr>
                        <a:t>HIVE</a:t>
                      </a:r>
                      <a:r>
                        <a:rPr lang="en-US" sz="1700" dirty="0"/>
                        <a:t>,</a:t>
                      </a:r>
                      <a:r>
                        <a:rPr lang="en-US" sz="1700" baseline="0" dirty="0"/>
                        <a:t> </a:t>
                      </a:r>
                      <a:r>
                        <a:rPr lang="en-US" sz="1700" dirty="0">
                          <a:solidFill>
                            <a:srgbClr val="0070C0"/>
                          </a:solidFill>
                        </a:rPr>
                        <a:t>Power BI</a:t>
                      </a:r>
                    </a:p>
                  </a:txBody>
                  <a:tcPr/>
                </a:tc>
                <a:extLst>
                  <a:ext uri="{0D108BD9-81ED-4DB2-BD59-A6C34878D82A}">
                    <a16:rowId xmlns:a16="http://schemas.microsoft.com/office/drawing/2014/main" xmlns="" val="3109736594"/>
                  </a:ext>
                </a:extLst>
              </a:tr>
              <a:tr h="609600">
                <a:tc>
                  <a:txBody>
                    <a:bodyPr/>
                    <a:lstStyle/>
                    <a:p>
                      <a:r>
                        <a:rPr lang="en-US" sz="1700" dirty="0"/>
                        <a:t>Workshop recap</a:t>
                      </a:r>
                    </a:p>
                  </a:txBody>
                  <a:tcPr/>
                </a:tc>
                <a:tc>
                  <a:txBody>
                    <a:bodyPr/>
                    <a:lstStyle/>
                    <a:p>
                      <a:r>
                        <a:rPr lang="en-US" sz="1700" dirty="0"/>
                        <a:t>Mapping requirements to solution elements, What to use When</a:t>
                      </a:r>
                    </a:p>
                  </a:txBody>
                  <a:tcPr/>
                </a:tc>
                <a:tc>
                  <a:txBody>
                    <a:bodyPr/>
                    <a:lstStyle/>
                    <a:p>
                      <a:r>
                        <a:rPr lang="en-US" sz="1700" dirty="0"/>
                        <a:t>Understand when to use each component within CIS</a:t>
                      </a:r>
                    </a:p>
                  </a:txBody>
                  <a:tcPr/>
                </a:tc>
                <a:extLst>
                  <a:ext uri="{0D108BD9-81ED-4DB2-BD59-A6C34878D82A}">
                    <a16:rowId xmlns:a16="http://schemas.microsoft.com/office/drawing/2014/main" xmlns="" val="744096622"/>
                  </a:ext>
                </a:extLst>
              </a:tr>
            </a:tbl>
          </a:graphicData>
        </a:graphic>
      </p:graphicFrame>
    </p:spTree>
    <p:extLst>
      <p:ext uri="{BB962C8B-B14F-4D97-AF65-F5344CB8AC3E}">
        <p14:creationId xmlns:p14="http://schemas.microsoft.com/office/powerpoint/2010/main" val="267724103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136764" y="2480398"/>
            <a:ext cx="7514284" cy="3031599"/>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00B050"/>
                </a:solidFill>
                <a:latin typeface="Segoe UI Light"/>
              </a:rPr>
              <a:t>Understand the CIS Process</a:t>
            </a:r>
          </a:p>
          <a:p>
            <a:pPr marL="514350" indent="-514350">
              <a:lnSpc>
                <a:spcPct val="100000"/>
              </a:lnSpc>
              <a:spcBef>
                <a:spcPts val="1000"/>
              </a:spcBef>
              <a:buAutoNum type="arabicPeriod"/>
            </a:pPr>
            <a:r>
              <a:rPr lang="en-US" sz="3200" dirty="0">
                <a:solidFill>
                  <a:srgbClr val="00B050"/>
                </a:solidFill>
                <a:latin typeface="Segoe UI Light"/>
              </a:rPr>
              <a:t>Understand the CIS Platform</a:t>
            </a:r>
          </a:p>
          <a:p>
            <a:pPr marL="514350" indent="-514350">
              <a:lnSpc>
                <a:spcPct val="100000"/>
              </a:lnSpc>
              <a:spcBef>
                <a:spcPts val="1000"/>
              </a:spcBef>
              <a:buAutoNum type="arabicPeriod"/>
            </a:pPr>
            <a:r>
              <a:rPr lang="en-US" sz="3200" dirty="0">
                <a:solidFill>
                  <a:srgbClr val="00B050"/>
                </a:solidFill>
                <a:latin typeface="Segoe UI Light"/>
              </a:rPr>
              <a:t>Set up and Configure your Development Environments</a:t>
            </a:r>
          </a:p>
          <a:p>
            <a:pPr marL="514350" indent="-514350">
              <a:lnSpc>
                <a:spcPct val="100000"/>
              </a:lnSpc>
              <a:spcBef>
                <a:spcPts val="1000"/>
              </a:spcBef>
              <a:buAutoNum type="arabicPeriod"/>
            </a:pPr>
            <a:endParaRPr lang="en-US" sz="3200" dirty="0">
              <a:solidFill>
                <a:srgbClr val="00B050"/>
              </a:solidFill>
              <a:latin typeface="Segoe UI Light"/>
            </a:endParaRPr>
          </a:p>
        </p:txBody>
      </p:sp>
      <p:sp>
        <p:nvSpPr>
          <p:cNvPr id="7" name="Title 1"/>
          <p:cNvSpPr txBox="1">
            <a:spLocks/>
          </p:cNvSpPr>
          <p:nvPr/>
        </p:nvSpPr>
        <p:spPr>
          <a:xfrm>
            <a:off x="0" y="0"/>
            <a:ext cx="7787812" cy="1583267"/>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2400" b="0" kern="1200" cap="none" spc="-102" baseline="0">
                <a:ln w="3175">
                  <a:noFill/>
                </a:ln>
                <a:gradFill>
                  <a:gsLst>
                    <a:gs pos="7080">
                      <a:schemeClr val="tx1"/>
                    </a:gs>
                    <a:gs pos="26000">
                      <a:schemeClr val="tx1"/>
                    </a:gs>
                  </a:gsLst>
                  <a:lin ang="5400000" scaled="0"/>
                </a:gradFill>
                <a:effectLst/>
                <a:latin typeface="+mj-lt"/>
                <a:ea typeface="+mn-ea"/>
                <a:cs typeface="Segoe UI" pitchFamily="34" charset="0"/>
              </a:defRPr>
            </a:lvl1pPr>
          </a:lstStyle>
          <a:p>
            <a:r>
              <a:rPr lang="en-US" sz="5400" dirty="0">
                <a:solidFill>
                  <a:srgbClr val="005AA1"/>
                </a:solidFill>
              </a:rPr>
              <a:t>Section</a:t>
            </a:r>
            <a:r>
              <a:rPr sz="5400" dirty="0">
                <a:solidFill>
                  <a:srgbClr val="005AA1"/>
                </a:solidFill>
              </a:rPr>
              <a:t> 1 Learning Objectives</a:t>
            </a:r>
            <a:endParaRPr sz="4800" dirty="0">
              <a:solidFill>
                <a:srgbClr val="005AA1"/>
              </a:solidFill>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53655489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1: </a:t>
            </a:r>
            <a:br>
              <a:rPr lang="en-US" dirty="0"/>
            </a:br>
            <a:r>
              <a:rPr lang="en-US" sz="4400" dirty="0"/>
              <a:t>Understanding Cortana Intelligence</a:t>
            </a:r>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Cortana Intelligence in a Sentence:</a:t>
            </a:r>
          </a:p>
        </p:txBody>
      </p:sp>
      <p:sp>
        <p:nvSpPr>
          <p:cNvPr id="3" name="Rectangle 2"/>
          <p:cNvSpPr/>
          <p:nvPr/>
        </p:nvSpPr>
        <p:spPr>
          <a:xfrm>
            <a:off x="1354667" y="2258774"/>
            <a:ext cx="9919688" cy="2308324"/>
          </a:xfrm>
          <a:prstGeom prst="rect">
            <a:avLst/>
          </a:prstGeom>
        </p:spPr>
        <p:txBody>
          <a:bodyPr wrap="square">
            <a:spAutoFit/>
          </a:bodyPr>
          <a:lstStyle/>
          <a:p>
            <a:r>
              <a:rPr lang="en-US" sz="4800" dirty="0">
                <a:solidFill>
                  <a:srgbClr val="002864"/>
                </a:solidFill>
                <a:cs typeface="Times New Roman" panose="02020603050405020304" pitchFamily="18" charset="0"/>
              </a:rPr>
              <a:t>Cortana Intelligence is a </a:t>
            </a:r>
            <a:r>
              <a:rPr lang="en-US" sz="4800" dirty="0">
                <a:solidFill>
                  <a:srgbClr val="00B050"/>
                </a:solidFill>
                <a:cs typeface="Times New Roman" panose="02020603050405020304" pitchFamily="18" charset="0"/>
              </a:rPr>
              <a:t>Platform</a:t>
            </a:r>
            <a:r>
              <a:rPr lang="en-US" sz="4800" dirty="0">
                <a:solidFill>
                  <a:srgbClr val="002864"/>
                </a:solidFill>
                <a:cs typeface="Times New Roman" panose="02020603050405020304" pitchFamily="18" charset="0"/>
              </a:rPr>
              <a:t> and a </a:t>
            </a:r>
            <a:r>
              <a:rPr lang="en-US" sz="4800" dirty="0">
                <a:solidFill>
                  <a:srgbClr val="00B050"/>
                </a:solidFill>
                <a:cs typeface="Times New Roman" panose="02020603050405020304" pitchFamily="18" charset="0"/>
              </a:rPr>
              <a:t>Process</a:t>
            </a:r>
            <a:r>
              <a:rPr lang="en-US" sz="4800" dirty="0">
                <a:solidFill>
                  <a:srgbClr val="002864"/>
                </a:solidFill>
                <a:cs typeface="Times New Roman" panose="02020603050405020304" pitchFamily="18" charset="0"/>
              </a:rPr>
              <a:t> to perform advanced analytics from start to finish</a:t>
            </a:r>
            <a:endParaRPr lang="en-US" sz="4800" dirty="0">
              <a:solidFill>
                <a:srgbClr val="00B050"/>
              </a:solidFill>
            </a:endParaRPr>
          </a:p>
        </p:txBody>
      </p:sp>
    </p:spTree>
    <p:extLst>
      <p:ext uri="{BB962C8B-B14F-4D97-AF65-F5344CB8AC3E}">
        <p14:creationId xmlns:p14="http://schemas.microsoft.com/office/powerpoint/2010/main" val="28304329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38995104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2.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3.xml><?xml version="1.0" encoding="utf-8"?>
<a:theme xmlns:a="http://schemas.openxmlformats.org/drawingml/2006/main" name="2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SQLintersec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bwMode="auto">
        <a:gradFill rotWithShape="1">
          <a:gsLst>
            <a:gs pos="0">
              <a:srgbClr val="A4D289"/>
            </a:gs>
            <a:gs pos="100000">
              <a:schemeClr val="bg1"/>
            </a:gs>
          </a:gsLst>
          <a:lin ang="5400000" scaled="1"/>
        </a:gradFill>
        <a:ln w="9525" algn="ctr">
          <a:solidFill>
            <a:schemeClr val="tx1"/>
          </a:solidFill>
          <a:miter lim="800000"/>
          <a:headEnd/>
          <a:tailEnd/>
        </a:ln>
        <a:effectLst>
          <a:outerShdw blurRad="50800" dist="38100" dir="2700000" algn="tl" rotWithShape="0">
            <a:prstClr val="black">
              <a:alpha val="40000"/>
            </a:prstClr>
          </a:outerShdw>
        </a:effectLst>
      </a:spPr>
      <a:bodyPr wrap="none" anchor="ctr"/>
      <a:lstStyle>
        <a:defPPr>
          <a:defRPr sz="2000" dirty="0">
            <a:latin typeface="Tekton Pro" pitchFamily="34" charset="0"/>
          </a:defRPr>
        </a:defPPr>
      </a:lstStyle>
    </a:spDef>
    <a:lnDef>
      <a:spPr bwMode="auto">
        <a:xfrm>
          <a:off x="0" y="0"/>
          <a:ext cx="1" cy="1"/>
        </a:xfrm>
        <a:custGeom>
          <a:avLst/>
          <a:gdLst/>
          <a:ahLst/>
          <a:cxnLst/>
          <a:rect l="0" t="0" r="0" b="0"/>
          <a:pathLst/>
        </a:custGeom>
        <a:gradFill rotWithShape="1">
          <a:gsLst>
            <a:gs pos="0">
              <a:srgbClr val="A4D289"/>
            </a:gs>
            <a:gs pos="100000">
              <a:schemeClr val="bg1"/>
            </a:gs>
          </a:gsLst>
          <a:lin ang="5400000" scaled="1"/>
        </a:gradFill>
        <a:ln w="9525" cap="flat" cmpd="sng" algn="ctr">
          <a:solidFill>
            <a:schemeClr val="tx1"/>
          </a:solidFill>
          <a:prstDash val="solid"/>
          <a:round/>
          <a:headEnd type="none" w="med" len="med"/>
          <a:tailEnd type="none" w="med" len="med"/>
        </a:ln>
        <a:effectLst/>
      </a:spPr>
      <a:bodyPr vert="horz" wrap="none" lIns="91440" tIns="45720" rIns="91440" bIns="45720" anchor="ctr" compatLnSpc="1"/>
      <a:lstStyle>
        <a:defPPr marL="0" marR="0" indent="0" algn="ctr" defTabSz="914400" rtl="0" eaLnBrk="0" fontAlgn="base" latinLnBrk="0" hangingPunct="0">
          <a:lnSpc>
            <a:spcPct val="100000"/>
          </a:lnSpc>
          <a:spcBef>
            <a:spcPct val="0"/>
          </a:spcBef>
          <a:spcAft>
            <a:spcPct val="0"/>
          </a:spcAft>
          <a:buNone/>
          <a:tabLst/>
          <a:defRPr kumimoji="0" lang="en-US" sz="1600" b="1" i="0" u="none" strike="noStrike" baseline="0">
            <a:solidFill>
              <a:schemeClr val="tx1">
                <a:alpha val="100000"/>
              </a:schemeClr>
            </a:solidFill>
            <a:effectLst/>
            <a:latin typeface="Arial"/>
          </a:defRPr>
        </a:defPPr>
      </a:lstStyle>
    </a:lnDef>
    <a:txDef>
      <a:spPr bwMode="auto">
        <a:noFill/>
        <a:ln w="9525">
          <a:noFill/>
          <a:miter lim="800000"/>
          <a:headEnd/>
          <a:tailEnd/>
        </a:ln>
      </a:spPr>
      <a:bodyPr wrap="none">
        <a:spAutoFit/>
      </a:bodyPr>
      <a:lstStyle>
        <a:defPPr>
          <a:defRPr sz="1800" dirty="0">
            <a:solidFill>
              <a:srgbClr val="002060"/>
            </a:solidFill>
            <a:latin typeface="Tekton Pro" pitchFamily="34" charset="0"/>
          </a:defRPr>
        </a:defPPr>
      </a:lstStyle>
    </a:txDef>
  </a:objectDefaults>
  <a:extraClrSchemeLst>
    <a:extraClrScheme>
      <a:clrScheme name="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D79205F35F1AF40BCD07C4F58D4AC80" ma:contentTypeVersion="6" ma:contentTypeDescription="Create a new document." ma:contentTypeScope="" ma:versionID="928b465a6c3029e92fc4756b1ec87666">
  <xsd:schema xmlns:xsd="http://www.w3.org/2001/XMLSchema" xmlns:xs="http://www.w3.org/2001/XMLSchema" xmlns:p="http://schemas.microsoft.com/office/2006/metadata/properties" xmlns:ns1="http://schemas.microsoft.com/sharepoint/v3" xmlns:ns2="9bc6b55d-a734-43bd-8eab-fb065c703cf5" targetNamespace="http://schemas.microsoft.com/office/2006/metadata/properties" ma:root="true" ma:fieldsID="0d30a3c16de9f4b741f5fd3773089e2c" ns1:_="" ns2:_="">
    <xsd:import namespace="http://schemas.microsoft.com/sharepoint/v3"/>
    <xsd:import namespace="9bc6b55d-a734-43bd-8eab-fb065c703cf5"/>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c6b55d-a734-43bd-8eab-fb065c703cf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C6ECEF-7D9C-40E2-92F1-09EC6F7FB858}">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9bc6b55d-a734-43bd-8eab-fb065c703cf5"/>
    <ds:schemaRef ds:uri="http://purl.org/dc/dcmitype/"/>
    <ds:schemaRef ds:uri="http://schemas.microsoft.com/office/infopath/2007/PartnerControls"/>
    <ds:schemaRef ds:uri="http://schemas.microsoft.com/sharepoint/v3"/>
    <ds:schemaRef ds:uri="http://www.w3.org/XML/1998/namespace"/>
  </ds:schemaRefs>
</ds:datastoreItem>
</file>

<file path=customXml/itemProps2.xml><?xml version="1.0" encoding="utf-8"?>
<ds:datastoreItem xmlns:ds="http://schemas.openxmlformats.org/officeDocument/2006/customXml" ds:itemID="{CF8E1E9A-3A89-43AB-8845-F69C860997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bc6b55d-a734-43bd-8eab-fb065c703c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866B0D7-A473-4A5C-826C-6F37BADBFCB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Cortana%20Analytics_v1</Template>
  <TotalTime>0</TotalTime>
  <Words>2771</Words>
  <Application>Microsoft Macintosh PowerPoint</Application>
  <PresentationFormat>Custom</PresentationFormat>
  <Paragraphs>407</Paragraphs>
  <Slides>33</Slides>
  <Notes>33</Notes>
  <HiddenSlides>0</HiddenSlides>
  <MMClips>0</MMClips>
  <ScaleCrop>false</ScaleCrop>
  <HeadingPairs>
    <vt:vector size="8" baseType="variant">
      <vt:variant>
        <vt:lpstr>Fonts Used</vt:lpstr>
      </vt:variant>
      <vt:variant>
        <vt:i4>12</vt:i4>
      </vt:variant>
      <vt:variant>
        <vt:lpstr>Theme</vt:lpstr>
      </vt:variant>
      <vt:variant>
        <vt:i4>5</vt:i4>
      </vt:variant>
      <vt:variant>
        <vt:lpstr>Embedded OLE Servers</vt:lpstr>
      </vt:variant>
      <vt:variant>
        <vt:i4>1</vt:i4>
      </vt:variant>
      <vt:variant>
        <vt:lpstr>Slide Titles</vt:lpstr>
      </vt:variant>
      <vt:variant>
        <vt:i4>33</vt:i4>
      </vt:variant>
    </vt:vector>
  </HeadingPairs>
  <TitlesOfParts>
    <vt:vector size="51" baseType="lpstr">
      <vt:lpstr>Arial</vt:lpstr>
      <vt:lpstr>Calibri</vt:lpstr>
      <vt:lpstr>Calibri Light</vt:lpstr>
      <vt:lpstr>Cambria</vt:lpstr>
      <vt:lpstr>Courier New</vt:lpstr>
      <vt:lpstr>Myriad Pro</vt:lpstr>
      <vt:lpstr>Segoe UI</vt:lpstr>
      <vt:lpstr>Segoe UI Light</vt:lpstr>
      <vt:lpstr>SimSun</vt:lpstr>
      <vt:lpstr>Times New Roman</vt:lpstr>
      <vt:lpstr>Verdana</vt:lpstr>
      <vt:lpstr>Wingdings</vt:lpstr>
      <vt:lpstr>1_WHITE TEMPLATE</vt:lpstr>
      <vt:lpstr>FY15 Enterprise identity theme</vt:lpstr>
      <vt:lpstr>2_WHITE TEMPLATE</vt:lpstr>
      <vt:lpstr>Office Theme</vt:lpstr>
      <vt:lpstr>1_SQLintersection</vt:lpstr>
      <vt:lpstr>think-cell Slide</vt:lpstr>
      <vt:lpstr>Welcome!</vt:lpstr>
      <vt:lpstr>PowerPoint Presentation</vt:lpstr>
      <vt:lpstr>PowerPoint Presentation</vt:lpstr>
      <vt:lpstr>Introduction</vt:lpstr>
      <vt:lpstr>PowerPoint Presentation</vt:lpstr>
      <vt:lpstr>PowerPoint Presentation</vt:lpstr>
      <vt:lpstr>Module 1:  Understanding Cortana Intelligence</vt:lpstr>
      <vt:lpstr>Cortana Intelligence in a Sentence:</vt:lpstr>
      <vt:lpstr>The Data Science Process and Platform</vt:lpstr>
      <vt:lpstr>The Team Data Science Process </vt:lpstr>
      <vt:lpstr>The Cortana Intelligence Platform</vt:lpstr>
      <vt:lpstr>Module 2:  The Cortana Intelligence Suite</vt:lpstr>
      <vt:lpstr>Microsoft Azure</vt:lpstr>
      <vt:lpstr>Lab:</vt:lpstr>
      <vt:lpstr>Azure Data Catalog</vt:lpstr>
      <vt:lpstr>Azure Data Factory</vt:lpstr>
      <vt:lpstr>Event Hubs</vt:lpstr>
      <vt:lpstr>Data Lake</vt:lpstr>
      <vt:lpstr>DocumentDB</vt:lpstr>
      <vt:lpstr>SQL Database</vt:lpstr>
      <vt:lpstr>SQL Data Warehouse</vt:lpstr>
      <vt:lpstr>Lab:</vt:lpstr>
      <vt:lpstr>Azure ML</vt:lpstr>
      <vt:lpstr>Microsoft R Server (MRS)</vt:lpstr>
      <vt:lpstr>HDInsight</vt:lpstr>
      <vt:lpstr>Stream Analytics</vt:lpstr>
      <vt:lpstr>Power BI</vt:lpstr>
      <vt:lpstr>Cortana and Cognitive Services, Bot Framework</vt:lpstr>
      <vt:lpstr>The Cortana Intelligence Platform</vt:lpstr>
      <vt:lpstr>Module 3:  Setting up Your Development Environment</vt:lpstr>
      <vt:lpstr>Primary Development Tools:</vt:lpstr>
      <vt:lpstr>Lab:</vt:lpstr>
      <vt:lpstr>PowerPoint Presentation</vt:lpstr>
    </vt:vector>
  </TitlesOfParts>
  <Manager/>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2016-06-28T17:39:00Z</dcterms:created>
  <dcterms:modified xsi:type="dcterms:W3CDTF">2017-04-04T03:00:15Z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0x0101009D79205F35F1AF40BCD07C4F58D4AC80</vt:lpwstr>
  </property>
</Properties>
</file>

<file path=docProps/thumbnail.jpeg>
</file>